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handoutMasterIdLst>
    <p:handoutMasterId r:id="rId20"/>
  </p:handoutMasterIdLst>
  <p:sldIdLst>
    <p:sldId id="256" r:id="rId2"/>
    <p:sldId id="258" r:id="rId3"/>
    <p:sldId id="259" r:id="rId4"/>
    <p:sldId id="261" r:id="rId5"/>
    <p:sldId id="262" r:id="rId6"/>
    <p:sldId id="263" r:id="rId7"/>
    <p:sldId id="264" r:id="rId8"/>
    <p:sldId id="265" r:id="rId9"/>
    <p:sldId id="266" r:id="rId10"/>
    <p:sldId id="267" r:id="rId11"/>
    <p:sldId id="268" r:id="rId12"/>
    <p:sldId id="269" r:id="rId13"/>
    <p:sldId id="273" r:id="rId14"/>
    <p:sldId id="270" r:id="rId15"/>
    <p:sldId id="271" r:id="rId16"/>
    <p:sldId id="272" r:id="rId17"/>
    <p:sldId id="260"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RAXELMAYR Richard" initials="DR" lastIdx="12" clrIdx="0">
    <p:extLst>
      <p:ext uri="{19B8F6BF-5375-455C-9EA6-DF929625EA0E}">
        <p15:presenceInfo xmlns:p15="http://schemas.microsoft.com/office/powerpoint/2012/main" userId="S-1-5-21-1657961576-1608465222-1714775081-7806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32" autoAdjust="0"/>
    <p:restoredTop sz="66901" autoAdjust="0"/>
  </p:normalViewPr>
  <p:slideViewPr>
    <p:cSldViewPr snapToGrid="0">
      <p:cViewPr varScale="1">
        <p:scale>
          <a:sx n="76" d="100"/>
          <a:sy n="76" d="100"/>
        </p:scale>
        <p:origin x="1062" y="96"/>
      </p:cViewPr>
      <p:guideLst/>
    </p:cSldViewPr>
  </p:slideViewPr>
  <p:notesTextViewPr>
    <p:cViewPr>
      <p:scale>
        <a:sx n="1" d="1"/>
        <a:sy n="1" d="1"/>
      </p:scale>
      <p:origin x="0" y="0"/>
    </p:cViewPr>
  </p:notesTextViewPr>
  <p:notesViewPr>
    <p:cSldViewPr snapToGrid="0">
      <p:cViewPr varScale="1">
        <p:scale>
          <a:sx n="87" d="100"/>
          <a:sy n="87" d="100"/>
        </p:scale>
        <p:origin x="298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E4ADB27-7EFE-4C90-9F93-48621D3CEFF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CAE27943-5E9C-4EBA-A26F-5209A40C7F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9940DA-7295-4F2A-BC66-77907D81A890}" type="datetimeFigureOut">
              <a:rPr lang="en-GB" smtClean="0"/>
              <a:t>10/09/2018</a:t>
            </a:fld>
            <a:endParaRPr lang="en-GB"/>
          </a:p>
        </p:txBody>
      </p:sp>
      <p:sp>
        <p:nvSpPr>
          <p:cNvPr id="4" name="Footer Placeholder 3">
            <a:extLst>
              <a:ext uri="{FF2B5EF4-FFF2-40B4-BE49-F238E27FC236}">
                <a16:creationId xmlns:a16="http://schemas.microsoft.com/office/drawing/2014/main" id="{FB161FC1-5C79-4C31-AC6F-41FCDA806FB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E75C6F1C-3C75-4CBE-B274-B83F50D3157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E672D12-CF26-4874-B7B3-76AC3D1ABC5D}" type="slidenum">
              <a:rPr lang="en-GB" smtClean="0"/>
              <a:t>‹Nr.›</a:t>
            </a:fld>
            <a:endParaRPr lang="en-GB"/>
          </a:p>
        </p:txBody>
      </p:sp>
    </p:spTree>
    <p:extLst>
      <p:ext uri="{BB962C8B-B14F-4D97-AF65-F5344CB8AC3E}">
        <p14:creationId xmlns:p14="http://schemas.microsoft.com/office/powerpoint/2010/main" val="20598404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DDA18D-CBA4-49C1-ACC1-EE322F761F21}" type="datetimeFigureOut">
              <a:rPr lang="de-AT" smtClean="0"/>
              <a:t>10.09.2018</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8E11BC-5463-4CD6-B2B8-7728FA39F9F3}" type="slidenum">
              <a:rPr lang="de-AT" smtClean="0"/>
              <a:t>‹Nr.›</a:t>
            </a:fld>
            <a:endParaRPr lang="de-AT"/>
          </a:p>
        </p:txBody>
      </p:sp>
    </p:spTree>
    <p:extLst>
      <p:ext uri="{BB962C8B-B14F-4D97-AF65-F5344CB8AC3E}">
        <p14:creationId xmlns:p14="http://schemas.microsoft.com/office/powerpoint/2010/main" val="4008304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5"/>
          </p:nvPr>
        </p:nvSpPr>
        <p:spPr/>
        <p:txBody>
          <a:bodyPr/>
          <a:lstStyle/>
          <a:p>
            <a:fld id="{498E11BC-5463-4CD6-B2B8-7728FA39F9F3}" type="slidenum">
              <a:rPr lang="de-AT" smtClean="0"/>
              <a:t>1</a:t>
            </a:fld>
            <a:endParaRPr lang="de-AT"/>
          </a:p>
        </p:txBody>
      </p:sp>
    </p:spTree>
    <p:extLst>
      <p:ext uri="{BB962C8B-B14F-4D97-AF65-F5344CB8AC3E}">
        <p14:creationId xmlns:p14="http://schemas.microsoft.com/office/powerpoint/2010/main" val="16309300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mn-lt"/>
                <a:ea typeface="+mn-ea"/>
                <a:cs typeface="+mn-cs"/>
              </a:rPr>
              <a:t>The trainer draws a circle on a flipchart and divides it into three segments: content, process and atmosphere. The participants get red and green cards for negative and positive feedback to pin their opinions in the respective segments of the circle.</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goals is to get feedback on certain elements of the training, triggering self-reflection among other participants.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Red cards are used for negative statements and green cards for positive comments.</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It is best to write only one statement per card.</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Afterwards the group discusses the statements together.</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trainer listens, moderates and poses development questions.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segments can be labelled differently if needed.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Not suitable for larger groups.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As materials flipcharts with a circle divided into segments, red and green cards and marker pens are used.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15-30 min</a:t>
            </a:r>
            <a:endParaRPr lang="de-AT" sz="1200" kern="1200" dirty="0">
              <a:solidFill>
                <a:schemeClr val="tx1"/>
              </a:solidFill>
              <a:effectLst/>
              <a:latin typeface="+mn-lt"/>
              <a:ea typeface="+mn-ea"/>
              <a:cs typeface="+mn-cs"/>
            </a:endParaRPr>
          </a:p>
          <a:p>
            <a:endParaRPr lang="de-AT" dirty="0"/>
          </a:p>
        </p:txBody>
      </p:sp>
      <p:sp>
        <p:nvSpPr>
          <p:cNvPr id="4" name="Foliennummernplatzhalter 3"/>
          <p:cNvSpPr>
            <a:spLocks noGrp="1"/>
          </p:cNvSpPr>
          <p:nvPr>
            <p:ph type="sldNum" sz="quarter" idx="5"/>
          </p:nvPr>
        </p:nvSpPr>
        <p:spPr/>
        <p:txBody>
          <a:bodyPr/>
          <a:lstStyle/>
          <a:p>
            <a:fld id="{498E11BC-5463-4CD6-B2B8-7728FA39F9F3}" type="slidenum">
              <a:rPr lang="de-AT" smtClean="0"/>
              <a:t>10</a:t>
            </a:fld>
            <a:endParaRPr lang="de-AT"/>
          </a:p>
        </p:txBody>
      </p:sp>
    </p:spTree>
    <p:extLst>
      <p:ext uri="{BB962C8B-B14F-4D97-AF65-F5344CB8AC3E}">
        <p14:creationId xmlns:p14="http://schemas.microsoft.com/office/powerpoint/2010/main" val="37093614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mn-lt"/>
                <a:ea typeface="+mn-ea"/>
                <a:cs typeface="+mn-cs"/>
              </a:rPr>
              <a:t>On a target, the participants can rate different aspects of the training (such as atmosphere, content and methods) by sticking points closer to the outer ring or closer to the bull’s eye.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goal is to broadly evaluate the training/course/education.</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To rate in a positive way, participants will stick points (or draw dots) closer to the bull’s eye, if the want to rate negatively they can do that by sticking it closer to the outer ring.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As materials flipcharts with prepared target and enough stickers/pens are used.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15-30 min </a:t>
            </a:r>
            <a:endParaRPr lang="de-AT" sz="1200" kern="1200" dirty="0">
              <a:solidFill>
                <a:schemeClr val="tx1"/>
              </a:solidFill>
              <a:effectLst/>
              <a:latin typeface="+mn-lt"/>
              <a:ea typeface="+mn-ea"/>
              <a:cs typeface="+mn-cs"/>
            </a:endParaRPr>
          </a:p>
          <a:p>
            <a:endParaRPr lang="de-AT" dirty="0"/>
          </a:p>
        </p:txBody>
      </p:sp>
      <p:sp>
        <p:nvSpPr>
          <p:cNvPr id="4" name="Foliennummernplatzhalter 3"/>
          <p:cNvSpPr>
            <a:spLocks noGrp="1"/>
          </p:cNvSpPr>
          <p:nvPr>
            <p:ph type="sldNum" sz="quarter" idx="5"/>
          </p:nvPr>
        </p:nvSpPr>
        <p:spPr/>
        <p:txBody>
          <a:bodyPr/>
          <a:lstStyle/>
          <a:p>
            <a:fld id="{498E11BC-5463-4CD6-B2B8-7728FA39F9F3}" type="slidenum">
              <a:rPr lang="de-AT" smtClean="0"/>
              <a:t>11</a:t>
            </a:fld>
            <a:endParaRPr lang="de-AT"/>
          </a:p>
        </p:txBody>
      </p:sp>
    </p:spTree>
    <p:extLst>
      <p:ext uri="{BB962C8B-B14F-4D97-AF65-F5344CB8AC3E}">
        <p14:creationId xmlns:p14="http://schemas.microsoft.com/office/powerpoint/2010/main" val="8748654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mn-lt"/>
                <a:ea typeface="+mn-ea"/>
                <a:cs typeface="+mn-cs"/>
              </a:rPr>
              <a:t>Four flipcharts with the numbers 1 to 4 are placed far apart at different spots in the room. The trainer then reads aloud different statements about the training. After each of the statements, the participants can show how much they agree with it by approaching one of the flipcharts (1: “I don’t agree at all.”, 4. “I totally agree.”).</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goal is to get qualitative and quantitative feedback and to trigger the participants’ self-reflection.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trainer prepares the four flipcharts as well as 2 to 5 evaluation questions. The trainer reads aloud the first question and explains the rating system.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After deciding on a number, the gathered group discusses their opinions and summarise them aloud for the rest of the participants.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If enough space is provided, the method is also suitable for bigger groups.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As materials flipcharts with evaluation questions, paper sheets or flipcharts with numbers 1 to 4 and notebook to document the answers are used.</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15- 30 min </a:t>
            </a:r>
            <a:endParaRPr lang="de-AT" sz="1200" kern="1200" dirty="0">
              <a:solidFill>
                <a:schemeClr val="tx1"/>
              </a:solidFill>
              <a:effectLst/>
              <a:latin typeface="+mn-lt"/>
              <a:ea typeface="+mn-ea"/>
              <a:cs typeface="+mn-cs"/>
            </a:endParaRPr>
          </a:p>
          <a:p>
            <a:endParaRPr lang="de-AT" dirty="0"/>
          </a:p>
        </p:txBody>
      </p:sp>
      <p:sp>
        <p:nvSpPr>
          <p:cNvPr id="4" name="Foliennummernplatzhalter 3"/>
          <p:cNvSpPr>
            <a:spLocks noGrp="1"/>
          </p:cNvSpPr>
          <p:nvPr>
            <p:ph type="sldNum" sz="quarter" idx="5"/>
          </p:nvPr>
        </p:nvSpPr>
        <p:spPr/>
        <p:txBody>
          <a:bodyPr/>
          <a:lstStyle/>
          <a:p>
            <a:fld id="{498E11BC-5463-4CD6-B2B8-7728FA39F9F3}" type="slidenum">
              <a:rPr lang="de-AT" smtClean="0"/>
              <a:t>12</a:t>
            </a:fld>
            <a:endParaRPr lang="de-AT"/>
          </a:p>
        </p:txBody>
      </p:sp>
    </p:spTree>
    <p:extLst>
      <p:ext uri="{BB962C8B-B14F-4D97-AF65-F5344CB8AC3E}">
        <p14:creationId xmlns:p14="http://schemas.microsoft.com/office/powerpoint/2010/main" val="2005240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mn-lt"/>
                <a:ea typeface="+mn-ea"/>
                <a:cs typeface="+mn-cs"/>
              </a:rPr>
              <a:t>One participant is given a ball and, by that, the right to speak. He or she gives the trainer a quick and short piece of feedback before throwing the ball to another person.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goal is to get feedback on the training sections by each and every of the participants and explore differences as well as similarities between participant’s opinion.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It can be wise to offer structuring questions. It is important to ask just one single question such as:</a:t>
            </a:r>
            <a:br>
              <a:rPr lang="en-GB" sz="1200" kern="1200" dirty="0">
                <a:solidFill>
                  <a:schemeClr val="tx1"/>
                </a:solidFill>
                <a:effectLst/>
                <a:latin typeface="+mn-lt"/>
                <a:ea typeface="+mn-ea"/>
                <a:cs typeface="+mn-cs"/>
              </a:rPr>
            </a:b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“How did you feel in the group?”</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“What did you like / didn’t you like?”</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“What influenced your level of cooperation in a positive / negative way?”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“What insights did you gain in the course of the training?”</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Can be used regularly during the training programme.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Also suitable for larger groups.</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As materials objects that can be thrown and caught easily are used.</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15-30 min</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endParaRPr lang="de-AT" dirty="0"/>
          </a:p>
        </p:txBody>
      </p:sp>
      <p:sp>
        <p:nvSpPr>
          <p:cNvPr id="4" name="Foliennummernplatzhalter 3"/>
          <p:cNvSpPr>
            <a:spLocks noGrp="1"/>
          </p:cNvSpPr>
          <p:nvPr>
            <p:ph type="sldNum" sz="quarter" idx="5"/>
          </p:nvPr>
        </p:nvSpPr>
        <p:spPr/>
        <p:txBody>
          <a:bodyPr/>
          <a:lstStyle/>
          <a:p>
            <a:fld id="{498E11BC-5463-4CD6-B2B8-7728FA39F9F3}" type="slidenum">
              <a:rPr lang="de-AT" smtClean="0"/>
              <a:t>13</a:t>
            </a:fld>
            <a:endParaRPr lang="de-AT"/>
          </a:p>
        </p:txBody>
      </p:sp>
    </p:spTree>
    <p:extLst>
      <p:ext uri="{BB962C8B-B14F-4D97-AF65-F5344CB8AC3E}">
        <p14:creationId xmlns:p14="http://schemas.microsoft.com/office/powerpoint/2010/main" val="13842929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mn-lt"/>
                <a:ea typeface="+mn-ea"/>
                <a:cs typeface="+mn-cs"/>
              </a:rPr>
              <a:t>The participants note on a flipchart with a plus (“+”) what they liked and on a flipchart marked with a minus (“-“) what they didn’t like and on a flipchart marked with a question mark (“?”) any questions that are left open.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goal is to get basic information, serving as a summative or formative feedback.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participants state their feedback and the trainer notes their comments on the respective flipchart.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Can be combined with the “Flipcharts with open questions” exercise.</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Suitable for small or middle-sized groups.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As materials flipcharts and marker pens are used.</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15-30 min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endParaRPr lang="de-AT" dirty="0"/>
          </a:p>
        </p:txBody>
      </p:sp>
      <p:sp>
        <p:nvSpPr>
          <p:cNvPr id="4" name="Foliennummernplatzhalter 3"/>
          <p:cNvSpPr>
            <a:spLocks noGrp="1"/>
          </p:cNvSpPr>
          <p:nvPr>
            <p:ph type="sldNum" sz="quarter" idx="5"/>
          </p:nvPr>
        </p:nvSpPr>
        <p:spPr/>
        <p:txBody>
          <a:bodyPr/>
          <a:lstStyle/>
          <a:p>
            <a:fld id="{498E11BC-5463-4CD6-B2B8-7728FA39F9F3}" type="slidenum">
              <a:rPr lang="de-AT" smtClean="0"/>
              <a:t>14</a:t>
            </a:fld>
            <a:endParaRPr lang="de-AT"/>
          </a:p>
        </p:txBody>
      </p:sp>
    </p:spTree>
    <p:extLst>
      <p:ext uri="{BB962C8B-B14F-4D97-AF65-F5344CB8AC3E}">
        <p14:creationId xmlns:p14="http://schemas.microsoft.com/office/powerpoint/2010/main" val="12160278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mn-lt"/>
                <a:ea typeface="+mn-ea"/>
                <a:cs typeface="+mn-cs"/>
              </a:rPr>
              <a:t>The participants imagine a line across the room. On end symbolises total agreement and the other total disagreement. The trainer reads aloud different statements about the training and the participants can show how much they agree with it by going to the respective point on the line.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goal is to get information on the participant’s opinions, experiences and existing knowledge regarding specific topics or questions.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line represents a linear scale on which the participants can place themselves to voice their opinion.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Example questions can be:</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“How well do you feel prepared for this training’s topic?” or</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“If you had to rate your expertise in today’s topic, where would you put yourself on this line?”</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Useful advices: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Focus: Only one topic per question</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Realisms: The measured statement can actually be influenced by the training</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Clarity: Statement should be unambiguous</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Measurable: The answers to the questions are measurable</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Fitting: The questions only entail reasonable effort</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15-30 min </a:t>
            </a:r>
            <a:endParaRPr lang="de-AT" sz="1200" kern="1200" dirty="0">
              <a:solidFill>
                <a:schemeClr val="tx1"/>
              </a:solidFill>
              <a:effectLst/>
              <a:latin typeface="+mn-lt"/>
              <a:ea typeface="+mn-ea"/>
              <a:cs typeface="+mn-cs"/>
            </a:endParaRPr>
          </a:p>
          <a:p>
            <a:endParaRPr lang="de-AT" dirty="0"/>
          </a:p>
        </p:txBody>
      </p:sp>
      <p:sp>
        <p:nvSpPr>
          <p:cNvPr id="4" name="Foliennummernplatzhalter 3"/>
          <p:cNvSpPr>
            <a:spLocks noGrp="1"/>
          </p:cNvSpPr>
          <p:nvPr>
            <p:ph type="sldNum" sz="quarter" idx="5"/>
          </p:nvPr>
        </p:nvSpPr>
        <p:spPr/>
        <p:txBody>
          <a:bodyPr/>
          <a:lstStyle/>
          <a:p>
            <a:fld id="{498E11BC-5463-4CD6-B2B8-7728FA39F9F3}" type="slidenum">
              <a:rPr lang="de-AT" smtClean="0"/>
              <a:t>15</a:t>
            </a:fld>
            <a:endParaRPr lang="de-AT"/>
          </a:p>
        </p:txBody>
      </p:sp>
    </p:spTree>
    <p:extLst>
      <p:ext uri="{BB962C8B-B14F-4D97-AF65-F5344CB8AC3E}">
        <p14:creationId xmlns:p14="http://schemas.microsoft.com/office/powerpoint/2010/main" val="4227742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mn-lt"/>
                <a:ea typeface="+mn-ea"/>
                <a:cs typeface="+mn-cs"/>
              </a:rPr>
              <a:t>At the end of the training day, flipcharts with questions regarding the day are placed at different spots in the room. Participants wander around and are free to answer the questions.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goal is to get information on strengths, weaknesses and improvement areas of the training.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questions could be very general ones such as</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“What did I like a lot?”</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“What didn’t I like too much?”</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“What should have been different?”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If needed, the questions can also be more specific.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questions should be open, ideally there should be 3 to 6 questions depending on the group size.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As materials flipcharts with the questions and marker pens are used. Depending on the group size two flipcharts per question may be used.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10 min for 20 t0 40 people to complete 3 flipcharts</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endParaRPr lang="de-AT" dirty="0"/>
          </a:p>
        </p:txBody>
      </p:sp>
      <p:sp>
        <p:nvSpPr>
          <p:cNvPr id="4" name="Foliennummernplatzhalter 3"/>
          <p:cNvSpPr>
            <a:spLocks noGrp="1"/>
          </p:cNvSpPr>
          <p:nvPr>
            <p:ph type="sldNum" sz="quarter" idx="5"/>
          </p:nvPr>
        </p:nvSpPr>
        <p:spPr/>
        <p:txBody>
          <a:bodyPr/>
          <a:lstStyle/>
          <a:p>
            <a:fld id="{498E11BC-5463-4CD6-B2B8-7728FA39F9F3}" type="slidenum">
              <a:rPr lang="de-AT" smtClean="0"/>
              <a:t>16</a:t>
            </a:fld>
            <a:endParaRPr lang="de-AT"/>
          </a:p>
        </p:txBody>
      </p:sp>
    </p:spTree>
    <p:extLst>
      <p:ext uri="{BB962C8B-B14F-4D97-AF65-F5344CB8AC3E}">
        <p14:creationId xmlns:p14="http://schemas.microsoft.com/office/powerpoint/2010/main" val="8424270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mn-lt"/>
                <a:ea typeface="+mn-ea"/>
                <a:cs typeface="+mn-cs"/>
              </a:rPr>
              <a:t>Over the course of the session the trainer recruits some participants who are willing to give feedback after the session. The resulting “resonance group” should be as diverse as possible.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This method provides the possibility to get detailed feedback without taking time away from the curriculum.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goal is to get detailed feedback on content, methods and processes of training.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ideal size of such a group is between 3 to 6 people. The group should be as representative as possible.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trainer and the resonance group should form a circle. The trainer asks open questions such as:</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“What did you like about the training? What should I do the same the next time?”</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“What didn’t you like too much? What should I do in a different way the next time?”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If needed, the questions can be more specific.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Depends on the voluntary contribution of the participants.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 quiet place with seating accommodations plus, if needed, a flipchart or a notebook and pens.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&gt; 15 min</a:t>
            </a:r>
            <a:endParaRPr lang="de-AT" sz="1200" kern="1200" dirty="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5"/>
          </p:nvPr>
        </p:nvSpPr>
        <p:spPr/>
        <p:txBody>
          <a:bodyPr/>
          <a:lstStyle/>
          <a:p>
            <a:fld id="{498E11BC-5463-4CD6-B2B8-7728FA39F9F3}" type="slidenum">
              <a:rPr lang="de-AT" smtClean="0"/>
              <a:t>17</a:t>
            </a:fld>
            <a:endParaRPr lang="de-AT"/>
          </a:p>
        </p:txBody>
      </p:sp>
    </p:spTree>
    <p:extLst>
      <p:ext uri="{BB962C8B-B14F-4D97-AF65-F5344CB8AC3E}">
        <p14:creationId xmlns:p14="http://schemas.microsoft.com/office/powerpoint/2010/main" val="777244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endParaRPr lang="en-US" dirty="0"/>
          </a:p>
        </p:txBody>
      </p:sp>
      <p:sp>
        <p:nvSpPr>
          <p:cNvPr id="4" name="Foliennummernplatzhalter 3"/>
          <p:cNvSpPr>
            <a:spLocks noGrp="1"/>
          </p:cNvSpPr>
          <p:nvPr>
            <p:ph type="sldNum" sz="quarter" idx="5"/>
          </p:nvPr>
        </p:nvSpPr>
        <p:spPr/>
        <p:txBody>
          <a:bodyPr/>
          <a:lstStyle/>
          <a:p>
            <a:fld id="{498E11BC-5463-4CD6-B2B8-7728FA39F9F3}" type="slidenum">
              <a:rPr lang="de-AT" smtClean="0"/>
              <a:t>2</a:t>
            </a:fld>
            <a:endParaRPr lang="de-AT"/>
          </a:p>
        </p:txBody>
      </p:sp>
    </p:spTree>
    <p:extLst>
      <p:ext uri="{BB962C8B-B14F-4D97-AF65-F5344CB8AC3E}">
        <p14:creationId xmlns:p14="http://schemas.microsoft.com/office/powerpoint/2010/main" val="3271270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mn-lt"/>
                <a:ea typeface="+mn-ea"/>
                <a:cs typeface="+mn-cs"/>
              </a:rPr>
              <a:t>Feedback is “sandwiched” between positive statements. </a:t>
            </a:r>
            <a:br>
              <a:rPr lang="en-GB" sz="1200" kern="1200" dirty="0">
                <a:solidFill>
                  <a:schemeClr val="tx1"/>
                </a:solidFill>
                <a:effectLst/>
                <a:latin typeface="+mn-lt"/>
                <a:ea typeface="+mn-ea"/>
                <a:cs typeface="+mn-cs"/>
              </a:rPr>
            </a:b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goal is to provide structured and constructive feedback which gives criticism alongside positives. </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This method is commonly used for coaching and support.</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Example </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Positive statement 1:</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The content of the course was good.</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Constructive feedback:</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The length of time between the breaks was too long.</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Positive statement 2:</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I liked how engaging the speaker was</a:t>
            </a:r>
            <a:endParaRPr lang="de-AT"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Use per occasion, when short, verbal feedback is recommended.</a:t>
            </a:r>
            <a:endParaRPr lang="de-AT" sz="1200" kern="1200" dirty="0">
              <a:solidFill>
                <a:schemeClr val="tx1"/>
              </a:solidFill>
              <a:effectLst/>
              <a:latin typeface="+mn-lt"/>
              <a:ea typeface="+mn-ea"/>
              <a:cs typeface="+mn-cs"/>
            </a:endParaRPr>
          </a:p>
          <a:p>
            <a:endParaRPr lang="de-AT" dirty="0"/>
          </a:p>
        </p:txBody>
      </p:sp>
      <p:sp>
        <p:nvSpPr>
          <p:cNvPr id="4" name="Foliennummernplatzhalter 3"/>
          <p:cNvSpPr>
            <a:spLocks noGrp="1"/>
          </p:cNvSpPr>
          <p:nvPr>
            <p:ph type="sldNum" sz="quarter" idx="5"/>
          </p:nvPr>
        </p:nvSpPr>
        <p:spPr/>
        <p:txBody>
          <a:bodyPr/>
          <a:lstStyle/>
          <a:p>
            <a:fld id="{498E11BC-5463-4CD6-B2B8-7728FA39F9F3}" type="slidenum">
              <a:rPr lang="de-AT" smtClean="0"/>
              <a:t>3</a:t>
            </a:fld>
            <a:endParaRPr lang="de-AT"/>
          </a:p>
        </p:txBody>
      </p:sp>
    </p:spTree>
    <p:extLst>
      <p:ext uri="{BB962C8B-B14F-4D97-AF65-F5344CB8AC3E}">
        <p14:creationId xmlns:p14="http://schemas.microsoft.com/office/powerpoint/2010/main" val="3693661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mn-lt"/>
                <a:ea typeface="+mn-ea"/>
                <a:cs typeface="+mn-cs"/>
              </a:rPr>
              <a:t>Stands for </a:t>
            </a:r>
            <a:r>
              <a:rPr lang="en-GB" sz="1200" b="1" kern="1200" dirty="0">
                <a:solidFill>
                  <a:schemeClr val="tx1"/>
                </a:solidFill>
                <a:effectLst/>
                <a:latin typeface="+mn-lt"/>
                <a:ea typeface="+mn-ea"/>
                <a:cs typeface="+mn-cs"/>
              </a:rPr>
              <a:t>B</a:t>
            </a:r>
            <a:r>
              <a:rPr lang="en-GB" sz="1200" kern="1200" dirty="0">
                <a:solidFill>
                  <a:schemeClr val="tx1"/>
                </a:solidFill>
                <a:effectLst/>
                <a:latin typeface="+mn-lt"/>
                <a:ea typeface="+mn-ea"/>
                <a:cs typeface="+mn-cs"/>
              </a:rPr>
              <a:t>ehaviour, </a:t>
            </a:r>
            <a:r>
              <a:rPr lang="en-GB" sz="1200" b="1" kern="1200" dirty="0">
                <a:solidFill>
                  <a:schemeClr val="tx1"/>
                </a:solidFill>
                <a:effectLst/>
                <a:latin typeface="+mn-lt"/>
                <a:ea typeface="+mn-ea"/>
                <a:cs typeface="+mn-cs"/>
              </a:rPr>
              <a:t>E</a:t>
            </a:r>
            <a:r>
              <a:rPr lang="en-GB" sz="1200" kern="1200" dirty="0">
                <a:solidFill>
                  <a:schemeClr val="tx1"/>
                </a:solidFill>
                <a:effectLst/>
                <a:latin typeface="+mn-lt"/>
                <a:ea typeface="+mn-ea"/>
                <a:cs typeface="+mn-cs"/>
              </a:rPr>
              <a:t>xample, </a:t>
            </a:r>
            <a:r>
              <a:rPr lang="en-GB" sz="1200" b="1" kern="1200" dirty="0">
                <a:solidFill>
                  <a:schemeClr val="tx1"/>
                </a:solidFill>
                <a:effectLst/>
                <a:latin typeface="+mn-lt"/>
                <a:ea typeface="+mn-ea"/>
                <a:cs typeface="+mn-cs"/>
              </a:rPr>
              <a:t>E</a:t>
            </a:r>
            <a:r>
              <a:rPr lang="en-GB" sz="1200" kern="1200" dirty="0">
                <a:solidFill>
                  <a:schemeClr val="tx1"/>
                </a:solidFill>
                <a:effectLst/>
                <a:latin typeface="+mn-lt"/>
                <a:ea typeface="+mn-ea"/>
                <a:cs typeface="+mn-cs"/>
              </a:rPr>
              <a:t>ffect, </a:t>
            </a:r>
            <a:r>
              <a:rPr lang="en-GB" sz="1200" b="1" kern="1200" dirty="0">
                <a:solidFill>
                  <a:schemeClr val="tx1"/>
                </a:solidFill>
                <a:effectLst/>
                <a:latin typeface="+mn-lt"/>
                <a:ea typeface="+mn-ea"/>
                <a:cs typeface="+mn-cs"/>
              </a:rPr>
              <a:t>F</a:t>
            </a:r>
            <a:r>
              <a:rPr lang="en-GB" sz="1200" kern="1200" dirty="0">
                <a:solidFill>
                  <a:schemeClr val="tx1"/>
                </a:solidFill>
                <a:effectLst/>
                <a:latin typeface="+mn-lt"/>
                <a:ea typeface="+mn-ea"/>
                <a:cs typeface="+mn-cs"/>
              </a:rPr>
              <a:t>uture </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The participant is asked to comment on a Behaviour, an Example of when it was seen, the Effect it had on the participant/trainer, and how this could change in the Future.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goals is to make sure that feedback and quality assurance is consistent and relevant. </a:t>
            </a:r>
            <a:br>
              <a:rPr lang="en-GB" sz="1200" kern="1200" dirty="0">
                <a:solidFill>
                  <a:schemeClr val="tx1"/>
                </a:solidFill>
                <a:effectLst/>
                <a:latin typeface="+mn-lt"/>
                <a:ea typeface="+mn-ea"/>
                <a:cs typeface="+mn-cs"/>
              </a:rPr>
            </a:b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Example</a:t>
            </a:r>
          </a:p>
          <a:p>
            <a:r>
              <a:rPr lang="en-GB" sz="1200" kern="1200" dirty="0">
                <a:solidFill>
                  <a:schemeClr val="tx1"/>
                </a:solidFill>
                <a:effectLst/>
                <a:latin typeface="+mn-lt"/>
                <a:ea typeface="+mn-ea"/>
                <a:cs typeface="+mn-cs"/>
              </a:rPr>
              <a:t>Behaviour:</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Recognise the behaviour you are addressing (positive or negative?)</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“During the class on Monday, when you gave your presentation, you were uncertain about two of the slides and your calculations were incorrect.”</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Example:</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Aim to use measurable information in your description of the behaviour.</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Effect:</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What was the result of the behaviour during the given example?</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Future:</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What would you like to see in the future?</a:t>
            </a:r>
            <a:br>
              <a:rPr lang="en-GB" sz="1200" kern="1200" dirty="0">
                <a:solidFill>
                  <a:schemeClr val="tx1"/>
                </a:solidFill>
                <a:effectLst/>
                <a:latin typeface="+mn-lt"/>
                <a:ea typeface="+mn-ea"/>
                <a:cs typeface="+mn-cs"/>
              </a:rPr>
            </a:b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BEEF is best used consistently over the course of a study period, or period of employment. </a:t>
            </a:r>
            <a:endParaRPr lang="de-AT" sz="1200" kern="1200" dirty="0">
              <a:solidFill>
                <a:schemeClr val="tx1"/>
              </a:solidFill>
              <a:effectLst/>
              <a:latin typeface="+mn-lt"/>
              <a:ea typeface="+mn-ea"/>
              <a:cs typeface="+mn-cs"/>
            </a:endParaRPr>
          </a:p>
          <a:p>
            <a:endParaRPr lang="de-AT" dirty="0"/>
          </a:p>
        </p:txBody>
      </p:sp>
      <p:sp>
        <p:nvSpPr>
          <p:cNvPr id="4" name="Foliennummernplatzhalter 3"/>
          <p:cNvSpPr>
            <a:spLocks noGrp="1"/>
          </p:cNvSpPr>
          <p:nvPr>
            <p:ph type="sldNum" sz="quarter" idx="5"/>
          </p:nvPr>
        </p:nvSpPr>
        <p:spPr/>
        <p:txBody>
          <a:bodyPr/>
          <a:lstStyle/>
          <a:p>
            <a:fld id="{498E11BC-5463-4CD6-B2B8-7728FA39F9F3}" type="slidenum">
              <a:rPr lang="de-AT" smtClean="0"/>
              <a:t>4</a:t>
            </a:fld>
            <a:endParaRPr lang="de-AT"/>
          </a:p>
        </p:txBody>
      </p:sp>
    </p:spTree>
    <p:extLst>
      <p:ext uri="{BB962C8B-B14F-4D97-AF65-F5344CB8AC3E}">
        <p14:creationId xmlns:p14="http://schemas.microsoft.com/office/powerpoint/2010/main" val="31251426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mn-lt"/>
                <a:ea typeface="+mn-ea"/>
                <a:cs typeface="+mn-cs"/>
              </a:rPr>
              <a:t>A feedback pledge is a way to ensure integrity and authenticity in feedback. Feedback can be transformed into an open and transparent process of intellectual engagement. </a:t>
            </a:r>
            <a:br>
              <a:rPr lang="en-GB" sz="1200" kern="1200" dirty="0">
                <a:solidFill>
                  <a:schemeClr val="tx1"/>
                </a:solidFill>
                <a:effectLst/>
                <a:latin typeface="+mn-lt"/>
                <a:ea typeface="+mn-ea"/>
                <a:cs typeface="+mn-cs"/>
              </a:rPr>
            </a:b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goal is to give students a platform on which feedback should be received, and indicates that feedback will be consistent and fair over the course of the teaching programme.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An example of a teacher’s feedback pledge:</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1. I will be honest and direct in my criticisms</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2. I will not offer praise lightly</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3. My feedback is based on informed opinion</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4. My feedback will be enquiry-led</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5. I encourage you to respond to my feedback </a:t>
            </a:r>
            <a:endParaRPr lang="de-AT" sz="1200" kern="1200" dirty="0">
              <a:solidFill>
                <a:schemeClr val="tx1"/>
              </a:solidFill>
              <a:effectLst/>
              <a:latin typeface="+mn-lt"/>
              <a:ea typeface="+mn-ea"/>
              <a:cs typeface="+mn-cs"/>
            </a:endParaRPr>
          </a:p>
          <a:p>
            <a:endParaRPr lang="de-AT" dirty="0"/>
          </a:p>
        </p:txBody>
      </p:sp>
      <p:sp>
        <p:nvSpPr>
          <p:cNvPr id="4" name="Foliennummernplatzhalter 3"/>
          <p:cNvSpPr>
            <a:spLocks noGrp="1"/>
          </p:cNvSpPr>
          <p:nvPr>
            <p:ph type="sldNum" sz="quarter" idx="5"/>
          </p:nvPr>
        </p:nvSpPr>
        <p:spPr/>
        <p:txBody>
          <a:bodyPr/>
          <a:lstStyle/>
          <a:p>
            <a:fld id="{498E11BC-5463-4CD6-B2B8-7728FA39F9F3}" type="slidenum">
              <a:rPr lang="de-AT" smtClean="0"/>
              <a:t>5</a:t>
            </a:fld>
            <a:endParaRPr lang="de-AT"/>
          </a:p>
        </p:txBody>
      </p:sp>
    </p:spTree>
    <p:extLst>
      <p:ext uri="{BB962C8B-B14F-4D97-AF65-F5344CB8AC3E}">
        <p14:creationId xmlns:p14="http://schemas.microsoft.com/office/powerpoint/2010/main" val="24777143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mn-lt"/>
                <a:ea typeface="+mn-ea"/>
                <a:cs typeface="+mn-cs"/>
              </a:rPr>
              <a:t>The technique looks at what a trainer or group should stop doing, should start doing, and should continue doing. This method is a quick, easy and effective tool that can help trainers obtain feedback, evaluate performance, prioritise and create action plans. </a:t>
            </a:r>
            <a:br>
              <a:rPr lang="en-GB" sz="1200" kern="1200" dirty="0">
                <a:solidFill>
                  <a:schemeClr val="tx1"/>
                </a:solidFill>
                <a:effectLst/>
                <a:latin typeface="+mn-lt"/>
                <a:ea typeface="+mn-ea"/>
                <a:cs typeface="+mn-cs"/>
              </a:rPr>
            </a:b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goal is to get a balanced perspective of areas of improvement, areas of strength and areas of opportunity.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What are we / am I doing that is not working? (something to STOP)</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What should we / I put in place to improve on something? (something to START)</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What is working well? (something to CONTINUE)</a:t>
            </a:r>
            <a:endParaRPr lang="de-AT" sz="1200" kern="1200" dirty="0">
              <a:solidFill>
                <a:schemeClr val="tx1"/>
              </a:solidFill>
              <a:effectLst/>
              <a:latin typeface="+mn-lt"/>
              <a:ea typeface="+mn-ea"/>
              <a:cs typeface="+mn-cs"/>
            </a:endParaRP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As materials three flipcharts or large pieces of paper, pens and sticky notes are used.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60-90 min</a:t>
            </a:r>
            <a:endParaRPr lang="de-AT" sz="1200" kern="1200" dirty="0">
              <a:solidFill>
                <a:schemeClr val="tx1"/>
              </a:solidFill>
              <a:effectLst/>
              <a:latin typeface="+mn-lt"/>
              <a:ea typeface="+mn-ea"/>
              <a:cs typeface="+mn-cs"/>
            </a:endParaRPr>
          </a:p>
          <a:p>
            <a:endParaRPr lang="de-AT" dirty="0"/>
          </a:p>
        </p:txBody>
      </p:sp>
      <p:sp>
        <p:nvSpPr>
          <p:cNvPr id="4" name="Foliennummernplatzhalter 3"/>
          <p:cNvSpPr>
            <a:spLocks noGrp="1"/>
          </p:cNvSpPr>
          <p:nvPr>
            <p:ph type="sldNum" sz="quarter" idx="5"/>
          </p:nvPr>
        </p:nvSpPr>
        <p:spPr/>
        <p:txBody>
          <a:bodyPr/>
          <a:lstStyle/>
          <a:p>
            <a:fld id="{498E11BC-5463-4CD6-B2B8-7728FA39F9F3}" type="slidenum">
              <a:rPr lang="de-AT" smtClean="0"/>
              <a:t>6</a:t>
            </a:fld>
            <a:endParaRPr lang="de-AT"/>
          </a:p>
        </p:txBody>
      </p:sp>
    </p:spTree>
    <p:extLst>
      <p:ext uri="{BB962C8B-B14F-4D97-AF65-F5344CB8AC3E}">
        <p14:creationId xmlns:p14="http://schemas.microsoft.com/office/powerpoint/2010/main" val="24729408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mn-lt"/>
                <a:ea typeface="+mn-ea"/>
                <a:cs typeface="+mn-cs"/>
              </a:rPr>
              <a:t>To evaluate their learning process, the participants state what helps and what hinders them in profiting from the training.</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This method helps with understanding problems and planning solution processes.</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goal is to anticipate possible obstacles as well as positive factors, weighing pros and cons of a given situation.</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trainer asks structuring questions such as:</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“What helps and what hinders you in profiting from the training/education?”</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“What helps and what hinders you in having a positive attitude towards the training/education?”</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“Which differences/similarities exist between the forces and our viewpoints?”</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“How can we deal with hindering factors?”</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“How can we profit the most from training/education?”</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“What should the trainer do to improve the situation?”</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“What can the participants/trainees do to profit the most?”</a:t>
            </a:r>
            <a:br>
              <a:rPr lang="en-GB" sz="1200" kern="1200" dirty="0">
                <a:solidFill>
                  <a:schemeClr val="tx1"/>
                </a:solidFill>
                <a:effectLst/>
                <a:latin typeface="+mn-lt"/>
                <a:ea typeface="+mn-ea"/>
                <a:cs typeface="+mn-cs"/>
              </a:rPr>
            </a:b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method is very versatile and helpful to use when it comes to explore complex situations that affect different stakeholders.</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As materials flipcharts, paper sheets and pens are used.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30-60 min </a:t>
            </a:r>
            <a:endParaRPr lang="de-AT" sz="1200" kern="1200" dirty="0">
              <a:solidFill>
                <a:schemeClr val="tx1"/>
              </a:solidFill>
              <a:effectLst/>
              <a:latin typeface="+mn-lt"/>
              <a:ea typeface="+mn-ea"/>
              <a:cs typeface="+mn-cs"/>
            </a:endParaRPr>
          </a:p>
          <a:p>
            <a:endParaRPr lang="de-AT" dirty="0"/>
          </a:p>
        </p:txBody>
      </p:sp>
      <p:sp>
        <p:nvSpPr>
          <p:cNvPr id="4" name="Foliennummernplatzhalter 3"/>
          <p:cNvSpPr>
            <a:spLocks noGrp="1"/>
          </p:cNvSpPr>
          <p:nvPr>
            <p:ph type="sldNum" sz="quarter" idx="5"/>
          </p:nvPr>
        </p:nvSpPr>
        <p:spPr/>
        <p:txBody>
          <a:bodyPr/>
          <a:lstStyle/>
          <a:p>
            <a:fld id="{498E11BC-5463-4CD6-B2B8-7728FA39F9F3}" type="slidenum">
              <a:rPr lang="de-AT" smtClean="0"/>
              <a:t>7</a:t>
            </a:fld>
            <a:endParaRPr lang="de-AT"/>
          </a:p>
        </p:txBody>
      </p:sp>
    </p:spTree>
    <p:extLst>
      <p:ext uri="{BB962C8B-B14F-4D97-AF65-F5344CB8AC3E}">
        <p14:creationId xmlns:p14="http://schemas.microsoft.com/office/powerpoint/2010/main" val="29856035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mn-lt"/>
                <a:ea typeface="+mn-ea"/>
                <a:cs typeface="+mn-cs"/>
              </a:rPr>
              <a:t>In small groups, the participants talk about feedback questions the trainer has written on a flipchart. Afterwards they present their results to the rest of the group. </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When feedback is discussed in small groups, a more intensive analysis and more comprehensive feedback is triggered.</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goal is to obtain qualitative feedback and the participant’s self-reflection.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trainer presents structuring questions which are written on a flipchart which are discussed in small groups.</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“What did we like the most?”</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“What did we like the least?”</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“What did we miss?”</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“What could have been skipped?”</a:t>
            </a:r>
            <a:br>
              <a:rPr lang="en-GB" sz="1200" kern="1200" dirty="0">
                <a:solidFill>
                  <a:schemeClr val="tx1"/>
                </a:solidFill>
                <a:effectLst/>
                <a:latin typeface="+mn-lt"/>
                <a:ea typeface="+mn-ea"/>
                <a:cs typeface="+mn-cs"/>
              </a:rPr>
            </a:br>
            <a:r>
              <a:rPr lang="en-GB" sz="1200" kern="1200" dirty="0">
                <a:solidFill>
                  <a:schemeClr val="tx1"/>
                </a:solidFill>
                <a:effectLst/>
                <a:latin typeface="+mn-lt"/>
                <a:ea typeface="+mn-ea"/>
                <a:cs typeface="+mn-cs"/>
              </a:rPr>
              <a:t>“We would like to add…”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Small group discussions should last for about 10 min.</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results are written on a flipchart and presented to the rest.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Suitable for middle-sized groups.</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Working in small groups allows a more in-depth discussion and analysis.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exercise depends on enough time resources and the ability to work in groups.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As materials flipcharts and pens are used.</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15-30 min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endParaRPr lang="de-AT" dirty="0"/>
          </a:p>
        </p:txBody>
      </p:sp>
      <p:sp>
        <p:nvSpPr>
          <p:cNvPr id="4" name="Foliennummernplatzhalter 3"/>
          <p:cNvSpPr>
            <a:spLocks noGrp="1"/>
          </p:cNvSpPr>
          <p:nvPr>
            <p:ph type="sldNum" sz="quarter" idx="5"/>
          </p:nvPr>
        </p:nvSpPr>
        <p:spPr/>
        <p:txBody>
          <a:bodyPr/>
          <a:lstStyle/>
          <a:p>
            <a:fld id="{498E11BC-5463-4CD6-B2B8-7728FA39F9F3}" type="slidenum">
              <a:rPr lang="de-AT" smtClean="0"/>
              <a:t>8</a:t>
            </a:fld>
            <a:endParaRPr lang="de-AT"/>
          </a:p>
        </p:txBody>
      </p:sp>
    </p:spTree>
    <p:extLst>
      <p:ext uri="{BB962C8B-B14F-4D97-AF65-F5344CB8AC3E}">
        <p14:creationId xmlns:p14="http://schemas.microsoft.com/office/powerpoint/2010/main" val="37086539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GB" sz="1200" kern="1200" dirty="0">
                <a:solidFill>
                  <a:schemeClr val="tx1"/>
                </a:solidFill>
                <a:effectLst/>
                <a:latin typeface="+mn-lt"/>
                <a:ea typeface="+mn-ea"/>
                <a:cs typeface="+mn-cs"/>
              </a:rPr>
              <a:t>The participants stand in a circle and give short, spontaneous comments about the training. Then they – as well as other participants – walk closer to the circle depending on how strong they agree with the comment.</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goal is to get basic feedback (qualitative and quantitative).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There is no order, the participants can state their opinion whenever they want to. They can mention even two or more things.</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trainer observes what is happening and stands a little outside of the circle</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Suitable when quick and open feedback is required.</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method is playful and engaging.</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Enough free space should be available.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&gt; 15 min </a:t>
            </a:r>
            <a:endParaRPr lang="de-AT"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de-AT" sz="1200" kern="1200" dirty="0">
              <a:solidFill>
                <a:schemeClr val="tx1"/>
              </a:solidFill>
              <a:effectLst/>
              <a:latin typeface="+mn-lt"/>
              <a:ea typeface="+mn-ea"/>
              <a:cs typeface="+mn-cs"/>
            </a:endParaRPr>
          </a:p>
          <a:p>
            <a:endParaRPr lang="de-AT" dirty="0"/>
          </a:p>
        </p:txBody>
      </p:sp>
      <p:sp>
        <p:nvSpPr>
          <p:cNvPr id="4" name="Foliennummernplatzhalter 3"/>
          <p:cNvSpPr>
            <a:spLocks noGrp="1"/>
          </p:cNvSpPr>
          <p:nvPr>
            <p:ph type="sldNum" sz="quarter" idx="5"/>
          </p:nvPr>
        </p:nvSpPr>
        <p:spPr/>
        <p:txBody>
          <a:bodyPr/>
          <a:lstStyle/>
          <a:p>
            <a:fld id="{498E11BC-5463-4CD6-B2B8-7728FA39F9F3}" type="slidenum">
              <a:rPr lang="de-AT" smtClean="0"/>
              <a:t>9</a:t>
            </a:fld>
            <a:endParaRPr lang="de-AT"/>
          </a:p>
        </p:txBody>
      </p:sp>
    </p:spTree>
    <p:extLst>
      <p:ext uri="{BB962C8B-B14F-4D97-AF65-F5344CB8AC3E}">
        <p14:creationId xmlns:p14="http://schemas.microsoft.com/office/powerpoint/2010/main" val="2638847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dirty="0"/>
              <a:t>Click to edit Master title style</a:t>
            </a:r>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646E85A-8FFA-4355-8AC0-76045A4CFF1A}" type="datetimeFigureOut">
              <a:rPr lang="en-GB" smtClean="0"/>
              <a:t>10/09/2018</a:t>
            </a:fld>
            <a:endParaRPr lang="en-GB"/>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627736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89212" y="2133600"/>
            <a:ext cx="8915400" cy="3777622"/>
          </a:xfrm>
        </p:spPr>
        <p:txBody>
          <a:bodyPr/>
          <a:lstStyle/>
          <a:p>
            <a:pPr lvl="0"/>
            <a:r>
              <a:rPr lang="en-US" dirty="0"/>
              <a:t>Edit Master text styles</a:t>
            </a:r>
          </a:p>
          <a:p>
            <a:pPr lvl="1"/>
            <a:r>
              <a:rPr lang="en-US" dirty="0"/>
              <a:t>Second level</a:t>
            </a:r>
          </a:p>
          <a:p>
            <a:pPr lvl="2"/>
            <a:r>
              <a:rPr lang="en-US" dirty="0"/>
              <a:t>Third level</a:t>
            </a:r>
          </a:p>
        </p:txBody>
      </p:sp>
      <p:sp>
        <p:nvSpPr>
          <p:cNvPr id="4" name="Date Placeholder 3"/>
          <p:cNvSpPr>
            <a:spLocks noGrp="1"/>
          </p:cNvSpPr>
          <p:nvPr>
            <p:ph type="dt" sz="half" idx="10"/>
          </p:nvPr>
        </p:nvSpPr>
        <p:spPr/>
        <p:txBody>
          <a:bodyPr/>
          <a:lstStyle/>
          <a:p>
            <a:fld id="{5646E85A-8FFA-4355-8AC0-76045A4CFF1A}" type="datetimeFigureOut">
              <a:rPr lang="en-GB" smtClean="0"/>
              <a:t>10/09/2018</a:t>
            </a:fld>
            <a:endParaRPr lang="en-GB"/>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8943618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646E85A-8FFA-4355-8AC0-76045A4CFF1A}" type="datetimeFigureOut">
              <a:rPr lang="en-GB" smtClean="0"/>
              <a:t>10/09/2018</a:t>
            </a:fld>
            <a:endParaRPr lang="en-GB"/>
          </a:p>
        </p:txBody>
      </p:sp>
      <p:sp>
        <p:nvSpPr>
          <p:cNvPr id="5" name="Footer Placeholder 4"/>
          <p:cNvSpPr>
            <a:spLocks noGrp="1"/>
          </p:cNvSpPr>
          <p:nvPr>
            <p:ph type="ftr" sz="quarter" idx="11"/>
          </p:nvPr>
        </p:nvSpPr>
        <p:spPr/>
        <p:txBody>
          <a:bodyPr/>
          <a:lstStyle/>
          <a:p>
            <a:endParaRPr lang="en-GB"/>
          </a:p>
        </p:txBody>
      </p:sp>
    </p:spTree>
    <p:extLst>
      <p:ext uri="{BB962C8B-B14F-4D97-AF65-F5344CB8AC3E}">
        <p14:creationId xmlns:p14="http://schemas.microsoft.com/office/powerpoint/2010/main" val="222475722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5646E85A-8FFA-4355-8AC0-76045A4CFF1A}" type="datetimeFigureOut">
              <a:rPr lang="en-GB" smtClean="0"/>
              <a:t>10/09/2018</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pic>
        <p:nvPicPr>
          <p:cNvPr id="9" name="Picture 8">
            <a:extLst>
              <a:ext uri="{FF2B5EF4-FFF2-40B4-BE49-F238E27FC236}">
                <a16:creationId xmlns:a16="http://schemas.microsoft.com/office/drawing/2014/main" id="{023585D7-65AE-441C-B233-DD8CA20DF2B7}"/>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58307" y="6149506"/>
            <a:ext cx="617651" cy="617651"/>
          </a:xfrm>
          <a:prstGeom prst="rect">
            <a:avLst/>
          </a:prstGeom>
        </p:spPr>
      </p:pic>
    </p:spTree>
    <p:extLst>
      <p:ext uri="{BB962C8B-B14F-4D97-AF65-F5344CB8AC3E}">
        <p14:creationId xmlns:p14="http://schemas.microsoft.com/office/powerpoint/2010/main" val="37916232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2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24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20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53" name="Rectangle 8">
            <a:extLst>
              <a:ext uri="{FF2B5EF4-FFF2-40B4-BE49-F238E27FC236}">
                <a16:creationId xmlns:a16="http://schemas.microsoft.com/office/drawing/2014/main" id="{513EBF72-EDB5-4278-94B8-34AAC2FA6E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Rectangle 10">
            <a:extLst>
              <a:ext uri="{FF2B5EF4-FFF2-40B4-BE49-F238E27FC236}">
                <a16:creationId xmlns:a16="http://schemas.microsoft.com/office/drawing/2014/main" id="{DBD486FF-4365-499B-AFF7-0F07549D97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047" y="935646"/>
            <a:ext cx="4851190" cy="4968016"/>
          </a:xfrm>
          <a:prstGeom prst="rect">
            <a:avLst/>
          </a:prstGeom>
          <a:solidFill>
            <a:schemeClr val="bg1"/>
          </a:solidFill>
          <a:ln w="12700" cap="sq">
            <a:solidFill>
              <a:schemeClr val="tx2"/>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2">
            <a:extLst>
              <a:ext uri="{FF2B5EF4-FFF2-40B4-BE49-F238E27FC236}">
                <a16:creationId xmlns:a16="http://schemas.microsoft.com/office/drawing/2014/main" id="{6CB731FB-FF3E-4D53-9E6A-67C4DAD74D3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87364" y="228600"/>
            <a:ext cx="2851523" cy="6638625"/>
            <a:chOff x="2487613" y="285750"/>
            <a:chExt cx="2428875" cy="5654676"/>
          </a:xfrm>
        </p:grpSpPr>
        <p:sp>
          <p:nvSpPr>
            <p:cNvPr id="14" name="Freeform 11">
              <a:extLst>
                <a:ext uri="{FF2B5EF4-FFF2-40B4-BE49-F238E27FC236}">
                  <a16:creationId xmlns:a16="http://schemas.microsoft.com/office/drawing/2014/main" id="{F76669B2-AA72-48F0-BE02-E23B199227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15" name="Freeform 12">
              <a:extLst>
                <a:ext uri="{FF2B5EF4-FFF2-40B4-BE49-F238E27FC236}">
                  <a16:creationId xmlns:a16="http://schemas.microsoft.com/office/drawing/2014/main" id="{F7EF4251-A868-4B47-8099-154550F04E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16" name="Freeform 13">
              <a:extLst>
                <a:ext uri="{FF2B5EF4-FFF2-40B4-BE49-F238E27FC236}">
                  <a16:creationId xmlns:a16="http://schemas.microsoft.com/office/drawing/2014/main" id="{089C3DFC-191F-40B9-93AF-2E59D51266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17" name="Freeform 14">
              <a:extLst>
                <a:ext uri="{FF2B5EF4-FFF2-40B4-BE49-F238E27FC236}">
                  <a16:creationId xmlns:a16="http://schemas.microsoft.com/office/drawing/2014/main" id="{F0B594F9-A7B5-471C-BFBE-74E9F73879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18" name="Freeform 15">
              <a:extLst>
                <a:ext uri="{FF2B5EF4-FFF2-40B4-BE49-F238E27FC236}">
                  <a16:creationId xmlns:a16="http://schemas.microsoft.com/office/drawing/2014/main" id="{562B3703-0AD3-4477-ACE3-9792DB070C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19" name="Freeform 16">
              <a:extLst>
                <a:ext uri="{FF2B5EF4-FFF2-40B4-BE49-F238E27FC236}">
                  <a16:creationId xmlns:a16="http://schemas.microsoft.com/office/drawing/2014/main" id="{AFC61811-5AD7-40A8-9E5C-80020778D8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20" name="Freeform 17">
              <a:extLst>
                <a:ext uri="{FF2B5EF4-FFF2-40B4-BE49-F238E27FC236}">
                  <a16:creationId xmlns:a16="http://schemas.microsoft.com/office/drawing/2014/main" id="{CEACC779-3664-47DA-AF86-A2D8EF93AA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21" name="Freeform 18">
              <a:extLst>
                <a:ext uri="{FF2B5EF4-FFF2-40B4-BE49-F238E27FC236}">
                  <a16:creationId xmlns:a16="http://schemas.microsoft.com/office/drawing/2014/main" id="{BF9F040E-FE57-4AD6-8CBF-3579622469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22" name="Freeform 19">
              <a:extLst>
                <a:ext uri="{FF2B5EF4-FFF2-40B4-BE49-F238E27FC236}">
                  <a16:creationId xmlns:a16="http://schemas.microsoft.com/office/drawing/2014/main" id="{9BBEC815-1ED3-430D-B771-4CFC3952F7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23" name="Freeform 20">
              <a:extLst>
                <a:ext uri="{FF2B5EF4-FFF2-40B4-BE49-F238E27FC236}">
                  <a16:creationId xmlns:a16="http://schemas.microsoft.com/office/drawing/2014/main" id="{E076923D-B0A5-40D9-BE13-91C93F1E48E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24" name="Freeform 21">
              <a:extLst>
                <a:ext uri="{FF2B5EF4-FFF2-40B4-BE49-F238E27FC236}">
                  <a16:creationId xmlns:a16="http://schemas.microsoft.com/office/drawing/2014/main" id="{1CA2364B-42C8-4755-9072-E60C435614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55" name="Freeform 22">
              <a:extLst>
                <a:ext uri="{FF2B5EF4-FFF2-40B4-BE49-F238E27FC236}">
                  <a16:creationId xmlns:a16="http://schemas.microsoft.com/office/drawing/2014/main" id="{D01B42BD-FD31-49A1-A45A-C98410BC80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27" name="Group 26">
            <a:extLst>
              <a:ext uri="{FF2B5EF4-FFF2-40B4-BE49-F238E27FC236}">
                <a16:creationId xmlns:a16="http://schemas.microsoft.com/office/drawing/2014/main" id="{3D79CD01-D829-46FC-843C-D4F80BD91CF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14579" y="-786"/>
            <a:ext cx="2356675" cy="6854040"/>
            <a:chOff x="6627813" y="194833"/>
            <a:chExt cx="1952625" cy="5678918"/>
          </a:xfrm>
        </p:grpSpPr>
        <p:sp>
          <p:nvSpPr>
            <p:cNvPr id="28" name="Freeform 27">
              <a:extLst>
                <a:ext uri="{FF2B5EF4-FFF2-40B4-BE49-F238E27FC236}">
                  <a16:creationId xmlns:a16="http://schemas.microsoft.com/office/drawing/2014/main" id="{252D6E81-1EBB-4132-B5B0-556E4A35F13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29" name="Freeform 28">
              <a:extLst>
                <a:ext uri="{FF2B5EF4-FFF2-40B4-BE49-F238E27FC236}">
                  <a16:creationId xmlns:a16="http://schemas.microsoft.com/office/drawing/2014/main" id="{BE7131A3-1888-4927-B822-590D341514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30" name="Freeform 29">
              <a:extLst>
                <a:ext uri="{FF2B5EF4-FFF2-40B4-BE49-F238E27FC236}">
                  <a16:creationId xmlns:a16="http://schemas.microsoft.com/office/drawing/2014/main" id="{024990C0-6285-4C3B-A5B5-B6AC370985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31" name="Freeform 30">
              <a:extLst>
                <a:ext uri="{FF2B5EF4-FFF2-40B4-BE49-F238E27FC236}">
                  <a16:creationId xmlns:a16="http://schemas.microsoft.com/office/drawing/2014/main" id="{D262A308-5E13-40AA-AA87-D105F5533C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32" name="Freeform 31">
              <a:extLst>
                <a:ext uri="{FF2B5EF4-FFF2-40B4-BE49-F238E27FC236}">
                  <a16:creationId xmlns:a16="http://schemas.microsoft.com/office/drawing/2014/main" id="{F7DF2F8A-7C9D-4727-A7D6-C74AF47929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33" name="Freeform 32">
              <a:extLst>
                <a:ext uri="{FF2B5EF4-FFF2-40B4-BE49-F238E27FC236}">
                  <a16:creationId xmlns:a16="http://schemas.microsoft.com/office/drawing/2014/main" id="{93DA702E-EE7A-4584-9847-803FDCDB19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34" name="Freeform 33">
              <a:extLst>
                <a:ext uri="{FF2B5EF4-FFF2-40B4-BE49-F238E27FC236}">
                  <a16:creationId xmlns:a16="http://schemas.microsoft.com/office/drawing/2014/main" id="{AF7E021C-0B5A-4035-8A00-029A528472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35" name="Freeform 34">
              <a:extLst>
                <a:ext uri="{FF2B5EF4-FFF2-40B4-BE49-F238E27FC236}">
                  <a16:creationId xmlns:a16="http://schemas.microsoft.com/office/drawing/2014/main" id="{CE46A368-BBD8-41CC-B450-E298BE02DB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36" name="Freeform 35">
              <a:extLst>
                <a:ext uri="{FF2B5EF4-FFF2-40B4-BE49-F238E27FC236}">
                  <a16:creationId xmlns:a16="http://schemas.microsoft.com/office/drawing/2014/main" id="{A99CD41F-58F2-4092-9F39-26AE634EC0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37" name="Freeform 36">
              <a:extLst>
                <a:ext uri="{FF2B5EF4-FFF2-40B4-BE49-F238E27FC236}">
                  <a16:creationId xmlns:a16="http://schemas.microsoft.com/office/drawing/2014/main" id="{D368702B-EDA4-4EB6-A760-C68F022DAF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38" name="Freeform 37">
              <a:extLst>
                <a:ext uri="{FF2B5EF4-FFF2-40B4-BE49-F238E27FC236}">
                  <a16:creationId xmlns:a16="http://schemas.microsoft.com/office/drawing/2014/main" id="{2FB0ECE4-08DF-4876-8CC9-7EB32EF25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56" name="Freeform 38">
              <a:extLst>
                <a:ext uri="{FF2B5EF4-FFF2-40B4-BE49-F238E27FC236}">
                  <a16:creationId xmlns:a16="http://schemas.microsoft.com/office/drawing/2014/main" id="{C978BD1A-4BF4-42EC-B61D-9D7700FE1F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2" name="Title 1">
            <a:extLst>
              <a:ext uri="{FF2B5EF4-FFF2-40B4-BE49-F238E27FC236}">
                <a16:creationId xmlns:a16="http://schemas.microsoft.com/office/drawing/2014/main" id="{4497598B-139A-4094-A95B-CB3182C2E51B}"/>
              </a:ext>
            </a:extLst>
          </p:cNvPr>
          <p:cNvSpPr>
            <a:spLocks noGrp="1"/>
          </p:cNvSpPr>
          <p:nvPr>
            <p:ph type="ctrTitle"/>
          </p:nvPr>
        </p:nvSpPr>
        <p:spPr>
          <a:xfrm>
            <a:off x="8022553" y="948913"/>
            <a:ext cx="4057944" cy="3841735"/>
          </a:xfrm>
        </p:spPr>
        <p:txBody>
          <a:bodyPr>
            <a:normAutofit/>
          </a:bodyPr>
          <a:lstStyle/>
          <a:p>
            <a:r>
              <a:rPr lang="de-AT" sz="4400" dirty="0"/>
              <a:t>Feedback </a:t>
            </a:r>
            <a:r>
              <a:rPr lang="de-AT" sz="4400" dirty="0" err="1"/>
              <a:t>methods</a:t>
            </a:r>
            <a:endParaRPr lang="en-GB" sz="4400" dirty="0"/>
          </a:p>
        </p:txBody>
      </p:sp>
      <p:sp>
        <p:nvSpPr>
          <p:cNvPr id="3" name="Subtitle 2">
            <a:extLst>
              <a:ext uri="{FF2B5EF4-FFF2-40B4-BE49-F238E27FC236}">
                <a16:creationId xmlns:a16="http://schemas.microsoft.com/office/drawing/2014/main" id="{FBF7EFBE-8335-410E-84A0-207CFA8D106A}"/>
              </a:ext>
            </a:extLst>
          </p:cNvPr>
          <p:cNvSpPr>
            <a:spLocks noGrp="1"/>
          </p:cNvSpPr>
          <p:nvPr>
            <p:ph type="subTitle" idx="1"/>
          </p:nvPr>
        </p:nvSpPr>
        <p:spPr>
          <a:xfrm>
            <a:off x="8324602" y="4777379"/>
            <a:ext cx="3181598" cy="1126283"/>
          </a:xfrm>
        </p:spPr>
        <p:txBody>
          <a:bodyPr>
            <a:normAutofit/>
          </a:bodyPr>
          <a:lstStyle/>
          <a:p>
            <a:pPr>
              <a:lnSpc>
                <a:spcPct val="90000"/>
              </a:lnSpc>
            </a:pPr>
            <a:endParaRPr lang="en-GB" sz="2200" dirty="0"/>
          </a:p>
        </p:txBody>
      </p:sp>
      <p:sp>
        <p:nvSpPr>
          <p:cNvPr id="57" name="Rectangle 40">
            <a:extLst>
              <a:ext uri="{FF2B5EF4-FFF2-40B4-BE49-F238E27FC236}">
                <a16:creationId xmlns:a16="http://schemas.microsoft.com/office/drawing/2014/main" id="{AEC89D32-0839-4A5D-80DB-D12259CA40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87355"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43" name="Freeform 33">
            <a:extLst>
              <a:ext uri="{FF2B5EF4-FFF2-40B4-BE49-F238E27FC236}">
                <a16:creationId xmlns:a16="http://schemas.microsoft.com/office/drawing/2014/main" id="{7229C60D-EFB4-4944-AEB7-4773C1A7B2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087355"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pic>
        <p:nvPicPr>
          <p:cNvPr id="6" name="Grafik 5">
            <a:extLst>
              <a:ext uri="{FF2B5EF4-FFF2-40B4-BE49-F238E27FC236}">
                <a16:creationId xmlns:a16="http://schemas.microsoft.com/office/drawing/2014/main" id="{2B6CC714-1208-439D-B8DF-DC8A2850F62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2236424"/>
            <a:ext cx="4715754" cy="2658204"/>
          </a:xfrm>
          <a:prstGeom prst="rect">
            <a:avLst/>
          </a:prstGeom>
        </p:spPr>
      </p:pic>
      <p:pic>
        <p:nvPicPr>
          <p:cNvPr id="39" name="Grafik 38">
            <a:extLst>
              <a:ext uri="{FF2B5EF4-FFF2-40B4-BE49-F238E27FC236}">
                <a16:creationId xmlns:a16="http://schemas.microsoft.com/office/drawing/2014/main" id="{152BD297-04D4-4870-9DFC-668F705DFF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4867" y="1916847"/>
            <a:ext cx="4778328" cy="3185552"/>
          </a:xfrm>
          <a:prstGeom prst="rect">
            <a:avLst/>
          </a:prstGeom>
        </p:spPr>
      </p:pic>
    </p:spTree>
    <p:extLst>
      <p:ext uri="{BB962C8B-B14F-4D97-AF65-F5344CB8AC3E}">
        <p14:creationId xmlns:p14="http://schemas.microsoft.com/office/powerpoint/2010/main" val="1147513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7122E8A-8945-45A1-B137-46C143F17C24}"/>
              </a:ext>
            </a:extLst>
          </p:cNvPr>
          <p:cNvSpPr>
            <a:spLocks noGrp="1"/>
          </p:cNvSpPr>
          <p:nvPr>
            <p:ph type="title"/>
          </p:nvPr>
        </p:nvSpPr>
        <p:spPr>
          <a:xfrm>
            <a:off x="1640156" y="624110"/>
            <a:ext cx="8911687" cy="1280890"/>
          </a:xfrm>
        </p:spPr>
        <p:txBody>
          <a:bodyPr/>
          <a:lstStyle/>
          <a:p>
            <a:r>
              <a:rPr lang="de-AT" dirty="0"/>
              <a:t>Content – </a:t>
            </a:r>
            <a:r>
              <a:rPr lang="de-AT" dirty="0" err="1"/>
              <a:t>Process</a:t>
            </a:r>
            <a:r>
              <a:rPr lang="de-AT" dirty="0"/>
              <a:t> - </a:t>
            </a:r>
            <a:r>
              <a:rPr lang="de-AT" dirty="0" err="1"/>
              <a:t>Atmosphere</a:t>
            </a:r>
            <a:r>
              <a:rPr lang="de-AT" dirty="0"/>
              <a:t> </a:t>
            </a:r>
          </a:p>
        </p:txBody>
      </p:sp>
      <p:sp>
        <p:nvSpPr>
          <p:cNvPr id="3" name="Inhaltsplatzhalter 2">
            <a:extLst>
              <a:ext uri="{FF2B5EF4-FFF2-40B4-BE49-F238E27FC236}">
                <a16:creationId xmlns:a16="http://schemas.microsoft.com/office/drawing/2014/main" id="{2DFCCBD0-1D2C-41A1-B019-8548D990CF7E}"/>
              </a:ext>
            </a:extLst>
          </p:cNvPr>
          <p:cNvSpPr>
            <a:spLocks noGrp="1"/>
          </p:cNvSpPr>
          <p:nvPr>
            <p:ph idx="1"/>
          </p:nvPr>
        </p:nvSpPr>
        <p:spPr>
          <a:xfrm>
            <a:off x="2589212" y="2133600"/>
            <a:ext cx="8915400" cy="3777622"/>
          </a:xfrm>
        </p:spPr>
        <p:txBody>
          <a:bodyPr>
            <a:normAutofit lnSpcReduction="10000"/>
          </a:bodyPr>
          <a:lstStyle/>
          <a:p>
            <a:r>
              <a:rPr lang="en-GB" dirty="0"/>
              <a:t>Circle on flipchart is divided into 3 segments</a:t>
            </a:r>
          </a:p>
          <a:p>
            <a:pPr lvl="1">
              <a:buFont typeface="Wingdings" panose="05000000000000000000" pitchFamily="2" charset="2"/>
              <a:buChar char="à"/>
            </a:pPr>
            <a:r>
              <a:rPr lang="en-GB" dirty="0">
                <a:sym typeface="Wingdings" panose="05000000000000000000" pitchFamily="2" charset="2"/>
              </a:rPr>
              <a:t>Content</a:t>
            </a:r>
          </a:p>
          <a:p>
            <a:pPr lvl="1">
              <a:buFont typeface="Wingdings" panose="05000000000000000000" pitchFamily="2" charset="2"/>
              <a:buChar char="à"/>
            </a:pPr>
            <a:r>
              <a:rPr lang="en-GB" dirty="0">
                <a:sym typeface="Wingdings" panose="05000000000000000000" pitchFamily="2" charset="2"/>
              </a:rPr>
              <a:t>Process</a:t>
            </a:r>
          </a:p>
          <a:p>
            <a:pPr lvl="1">
              <a:buFont typeface="Wingdings" panose="05000000000000000000" pitchFamily="2" charset="2"/>
              <a:buChar char="à"/>
            </a:pPr>
            <a:r>
              <a:rPr lang="en-GB" dirty="0"/>
              <a:t>Atmosphere</a:t>
            </a:r>
          </a:p>
          <a:p>
            <a:r>
              <a:rPr lang="en-GB" dirty="0"/>
              <a:t>Participants write their statements on cards and pin them on the flipchart </a:t>
            </a:r>
          </a:p>
          <a:p>
            <a:r>
              <a:rPr lang="en-GB" dirty="0">
                <a:solidFill>
                  <a:srgbClr val="FF0000"/>
                </a:solidFill>
              </a:rPr>
              <a:t>Red: </a:t>
            </a:r>
            <a:r>
              <a:rPr lang="en-GB" dirty="0"/>
              <a:t>negative </a:t>
            </a:r>
          </a:p>
          <a:p>
            <a:r>
              <a:rPr lang="en-GB" dirty="0">
                <a:solidFill>
                  <a:schemeClr val="accent6"/>
                </a:solidFill>
              </a:rPr>
              <a:t>Green:</a:t>
            </a:r>
            <a:r>
              <a:rPr lang="en-GB" dirty="0"/>
              <a:t> positive</a:t>
            </a:r>
          </a:p>
        </p:txBody>
      </p:sp>
    </p:spTree>
    <p:extLst>
      <p:ext uri="{BB962C8B-B14F-4D97-AF65-F5344CB8AC3E}">
        <p14:creationId xmlns:p14="http://schemas.microsoft.com/office/powerpoint/2010/main" val="35259249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7122E8A-8945-45A1-B137-46C143F17C24}"/>
              </a:ext>
            </a:extLst>
          </p:cNvPr>
          <p:cNvSpPr>
            <a:spLocks noGrp="1"/>
          </p:cNvSpPr>
          <p:nvPr>
            <p:ph type="title"/>
          </p:nvPr>
        </p:nvSpPr>
        <p:spPr>
          <a:xfrm>
            <a:off x="1640156" y="580591"/>
            <a:ext cx="8911687" cy="1280890"/>
          </a:xfrm>
        </p:spPr>
        <p:txBody>
          <a:bodyPr/>
          <a:lstStyle/>
          <a:p>
            <a:r>
              <a:rPr lang="de-AT" dirty="0"/>
              <a:t>Evaluation Target </a:t>
            </a:r>
          </a:p>
        </p:txBody>
      </p:sp>
      <p:sp>
        <p:nvSpPr>
          <p:cNvPr id="5" name="Inhaltsplatzhalter 2">
            <a:extLst>
              <a:ext uri="{FF2B5EF4-FFF2-40B4-BE49-F238E27FC236}">
                <a16:creationId xmlns:a16="http://schemas.microsoft.com/office/drawing/2014/main" id="{505AB932-03AE-414C-93BB-26C29CE6B0B7}"/>
              </a:ext>
            </a:extLst>
          </p:cNvPr>
          <p:cNvSpPr>
            <a:spLocks noGrp="1"/>
          </p:cNvSpPr>
          <p:nvPr>
            <p:ph idx="1"/>
          </p:nvPr>
        </p:nvSpPr>
        <p:spPr>
          <a:xfrm>
            <a:off x="2589212" y="2133600"/>
            <a:ext cx="8915400" cy="3777622"/>
          </a:xfrm>
        </p:spPr>
        <p:txBody>
          <a:bodyPr/>
          <a:lstStyle/>
          <a:p>
            <a:r>
              <a:rPr lang="en-GB" dirty="0"/>
              <a:t>sticking points on a target</a:t>
            </a:r>
          </a:p>
          <a:p>
            <a:pPr marL="0" indent="0">
              <a:buNone/>
            </a:pPr>
            <a:endParaRPr lang="en-GB" dirty="0"/>
          </a:p>
          <a:p>
            <a:r>
              <a:rPr lang="en-GB" dirty="0"/>
              <a:t>Positive: bull‘s eye</a:t>
            </a:r>
          </a:p>
          <a:p>
            <a:r>
              <a:rPr lang="en-GB" dirty="0"/>
              <a:t>Negative: outer rings </a:t>
            </a:r>
          </a:p>
        </p:txBody>
      </p:sp>
      <p:pic>
        <p:nvPicPr>
          <p:cNvPr id="6" name="Grafik 5">
            <a:extLst>
              <a:ext uri="{FF2B5EF4-FFF2-40B4-BE49-F238E27FC236}">
                <a16:creationId xmlns:a16="http://schemas.microsoft.com/office/drawing/2014/main" id="{E43159D2-B230-4C11-BF86-BDEC2C7CF5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12778" y="946778"/>
            <a:ext cx="1369909" cy="1328170"/>
          </a:xfrm>
          <a:prstGeom prst="rect">
            <a:avLst/>
          </a:prstGeom>
        </p:spPr>
      </p:pic>
    </p:spTree>
    <p:extLst>
      <p:ext uri="{BB962C8B-B14F-4D97-AF65-F5344CB8AC3E}">
        <p14:creationId xmlns:p14="http://schemas.microsoft.com/office/powerpoint/2010/main" val="36518856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7122E8A-8945-45A1-B137-46C143F17C24}"/>
              </a:ext>
            </a:extLst>
          </p:cNvPr>
          <p:cNvSpPr>
            <a:spLocks noGrp="1"/>
          </p:cNvSpPr>
          <p:nvPr>
            <p:ph type="title"/>
          </p:nvPr>
        </p:nvSpPr>
        <p:spPr>
          <a:xfrm>
            <a:off x="1640156" y="607484"/>
            <a:ext cx="8911687" cy="1280890"/>
          </a:xfrm>
        </p:spPr>
        <p:txBody>
          <a:bodyPr/>
          <a:lstStyle/>
          <a:p>
            <a:r>
              <a:rPr lang="de-AT" dirty="0"/>
              <a:t>“Field“-Feedback </a:t>
            </a:r>
          </a:p>
        </p:txBody>
      </p:sp>
      <p:sp>
        <p:nvSpPr>
          <p:cNvPr id="3" name="Inhaltsplatzhalter 2">
            <a:extLst>
              <a:ext uri="{FF2B5EF4-FFF2-40B4-BE49-F238E27FC236}">
                <a16:creationId xmlns:a16="http://schemas.microsoft.com/office/drawing/2014/main" id="{ABDCA6FA-3E7D-47C1-AF1A-1F8EDC584936}"/>
              </a:ext>
            </a:extLst>
          </p:cNvPr>
          <p:cNvSpPr>
            <a:spLocks noGrp="1"/>
          </p:cNvSpPr>
          <p:nvPr>
            <p:ph idx="1"/>
          </p:nvPr>
        </p:nvSpPr>
        <p:spPr>
          <a:xfrm>
            <a:off x="2589212" y="2133600"/>
            <a:ext cx="8915400" cy="3777622"/>
          </a:xfrm>
        </p:spPr>
        <p:txBody>
          <a:bodyPr/>
          <a:lstStyle/>
          <a:p>
            <a:r>
              <a:rPr lang="en-GB" dirty="0"/>
              <a:t>4 flipcharts with numbers 1-4</a:t>
            </a:r>
          </a:p>
          <a:p>
            <a:r>
              <a:rPr lang="en-GB" dirty="0"/>
              <a:t>1: “I don‘t agree at all.“</a:t>
            </a:r>
          </a:p>
          <a:p>
            <a:r>
              <a:rPr lang="en-GB" dirty="0"/>
              <a:t>4: “I totally agree.“ </a:t>
            </a:r>
          </a:p>
          <a:p>
            <a:pPr marL="0" indent="0">
              <a:buNone/>
            </a:pPr>
            <a:endParaRPr lang="en-GB" dirty="0"/>
          </a:p>
          <a:p>
            <a:r>
              <a:rPr lang="en-GB" dirty="0"/>
              <a:t>2-5 evaluation questions</a:t>
            </a:r>
          </a:p>
        </p:txBody>
      </p:sp>
    </p:spTree>
    <p:extLst>
      <p:ext uri="{BB962C8B-B14F-4D97-AF65-F5344CB8AC3E}">
        <p14:creationId xmlns:p14="http://schemas.microsoft.com/office/powerpoint/2010/main" val="26720102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02F0A2-0B7F-4A05-BCEF-86CEA03C5A9D}"/>
              </a:ext>
            </a:extLst>
          </p:cNvPr>
          <p:cNvSpPr>
            <a:spLocks noGrp="1"/>
          </p:cNvSpPr>
          <p:nvPr>
            <p:ph type="title"/>
          </p:nvPr>
        </p:nvSpPr>
        <p:spPr>
          <a:xfrm>
            <a:off x="1640156" y="639606"/>
            <a:ext cx="8911687" cy="1280890"/>
          </a:xfrm>
        </p:spPr>
        <p:txBody>
          <a:bodyPr/>
          <a:lstStyle/>
          <a:p>
            <a:r>
              <a:rPr lang="de-AT" dirty="0"/>
              <a:t>Flash Feedback</a:t>
            </a:r>
          </a:p>
        </p:txBody>
      </p:sp>
      <p:sp>
        <p:nvSpPr>
          <p:cNvPr id="3" name="Inhaltsplatzhalter 2">
            <a:extLst>
              <a:ext uri="{FF2B5EF4-FFF2-40B4-BE49-F238E27FC236}">
                <a16:creationId xmlns:a16="http://schemas.microsoft.com/office/drawing/2014/main" id="{7E361694-5E07-4342-9F7C-4E8C6D00CA00}"/>
              </a:ext>
            </a:extLst>
          </p:cNvPr>
          <p:cNvSpPr>
            <a:spLocks noGrp="1"/>
          </p:cNvSpPr>
          <p:nvPr>
            <p:ph idx="1"/>
          </p:nvPr>
        </p:nvSpPr>
        <p:spPr/>
        <p:txBody>
          <a:bodyPr/>
          <a:lstStyle/>
          <a:p>
            <a:r>
              <a:rPr lang="en-US" dirty="0"/>
              <a:t>A ball </a:t>
            </a:r>
            <a:r>
              <a:rPr lang="en-US" dirty="0" err="1"/>
              <a:t>symoblizes</a:t>
            </a:r>
            <a:r>
              <a:rPr lang="en-US" dirty="0"/>
              <a:t> the right to speak</a:t>
            </a:r>
            <a:r>
              <a:rPr lang="en-GB" dirty="0"/>
              <a:t>.</a:t>
            </a:r>
          </a:p>
          <a:p>
            <a:r>
              <a:rPr lang="en-GB" dirty="0"/>
              <a:t>It is thrown from participant to participant.</a:t>
            </a:r>
          </a:p>
          <a:p>
            <a:r>
              <a:rPr lang="en-GB" dirty="0"/>
              <a:t>It is thrown until everyone had the chance to speak.</a:t>
            </a:r>
          </a:p>
          <a:p>
            <a:endParaRPr lang="en-GB" dirty="0"/>
          </a:p>
          <a:p>
            <a:r>
              <a:rPr lang="en-GB" dirty="0"/>
              <a:t>Also suitable for larger groups.</a:t>
            </a:r>
          </a:p>
        </p:txBody>
      </p:sp>
    </p:spTree>
    <p:extLst>
      <p:ext uri="{BB962C8B-B14F-4D97-AF65-F5344CB8AC3E}">
        <p14:creationId xmlns:p14="http://schemas.microsoft.com/office/powerpoint/2010/main" val="22364323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7122E8A-8945-45A1-B137-46C143F17C24}"/>
              </a:ext>
            </a:extLst>
          </p:cNvPr>
          <p:cNvSpPr>
            <a:spLocks noGrp="1"/>
          </p:cNvSpPr>
          <p:nvPr>
            <p:ph type="title"/>
          </p:nvPr>
        </p:nvSpPr>
        <p:spPr>
          <a:xfrm>
            <a:off x="1640156" y="540983"/>
            <a:ext cx="8911687" cy="1280890"/>
          </a:xfrm>
        </p:spPr>
        <p:txBody>
          <a:bodyPr/>
          <a:lstStyle/>
          <a:p>
            <a:r>
              <a:rPr lang="de-AT" dirty="0"/>
              <a:t>Plus – Minus – Question Mark </a:t>
            </a:r>
          </a:p>
        </p:txBody>
      </p:sp>
      <p:sp>
        <p:nvSpPr>
          <p:cNvPr id="3" name="Inhaltsplatzhalter 2">
            <a:extLst>
              <a:ext uri="{FF2B5EF4-FFF2-40B4-BE49-F238E27FC236}">
                <a16:creationId xmlns:a16="http://schemas.microsoft.com/office/drawing/2014/main" id="{C6E1A2A7-2624-4702-BDF1-55EB18FFA0BD}"/>
              </a:ext>
            </a:extLst>
          </p:cNvPr>
          <p:cNvSpPr>
            <a:spLocks noGrp="1"/>
          </p:cNvSpPr>
          <p:nvPr>
            <p:ph idx="1"/>
          </p:nvPr>
        </p:nvSpPr>
        <p:spPr>
          <a:xfrm>
            <a:off x="2589212" y="2133600"/>
            <a:ext cx="8915400" cy="3777622"/>
          </a:xfrm>
        </p:spPr>
        <p:txBody>
          <a:bodyPr>
            <a:normAutofit lnSpcReduction="10000"/>
          </a:bodyPr>
          <a:lstStyle/>
          <a:p>
            <a:r>
              <a:rPr lang="de-AT" dirty="0"/>
              <a:t>3 </a:t>
            </a:r>
            <a:r>
              <a:rPr lang="en-GB" dirty="0"/>
              <a:t>Flipcharts with</a:t>
            </a:r>
          </a:p>
          <a:p>
            <a:pPr lvl="1">
              <a:buFont typeface="Wingdings" panose="05000000000000000000" pitchFamily="2" charset="2"/>
              <a:buChar char="à"/>
            </a:pPr>
            <a:r>
              <a:rPr lang="en-GB" dirty="0">
                <a:sym typeface="Wingdings" panose="05000000000000000000" pitchFamily="2" charset="2"/>
              </a:rPr>
              <a:t>+</a:t>
            </a:r>
          </a:p>
          <a:p>
            <a:pPr lvl="1">
              <a:buFont typeface="Wingdings" panose="05000000000000000000" pitchFamily="2" charset="2"/>
              <a:buChar char="à"/>
            </a:pPr>
            <a:r>
              <a:rPr lang="en-GB" dirty="0">
                <a:sym typeface="Wingdings" panose="05000000000000000000" pitchFamily="2" charset="2"/>
              </a:rPr>
              <a:t>-</a:t>
            </a:r>
          </a:p>
          <a:p>
            <a:pPr lvl="1">
              <a:buFont typeface="Wingdings" panose="05000000000000000000" pitchFamily="2" charset="2"/>
              <a:buChar char="à"/>
            </a:pPr>
            <a:r>
              <a:rPr lang="en-GB" dirty="0">
                <a:sym typeface="Wingdings" panose="05000000000000000000" pitchFamily="2" charset="2"/>
              </a:rPr>
              <a:t>?</a:t>
            </a:r>
          </a:p>
          <a:p>
            <a:pPr lvl="1">
              <a:buFont typeface="Wingdings" panose="05000000000000000000" pitchFamily="2" charset="2"/>
              <a:buChar char="à"/>
            </a:pPr>
            <a:endParaRPr lang="en-GB" dirty="0"/>
          </a:p>
          <a:p>
            <a:pPr marL="342900" lvl="1" indent="-342900"/>
            <a:r>
              <a:rPr lang="en-GB" sz="2800" dirty="0"/>
              <a:t>Participants note positive and negative aspects and open questions </a:t>
            </a:r>
          </a:p>
          <a:p>
            <a:pPr marL="342900" lvl="1" indent="-342900"/>
            <a:r>
              <a:rPr lang="en-GB" sz="2800" dirty="0"/>
              <a:t>Small to middle-sized groups </a:t>
            </a:r>
          </a:p>
          <a:p>
            <a:pPr lvl="1">
              <a:buFont typeface="Wingdings" panose="05000000000000000000" pitchFamily="2" charset="2"/>
              <a:buChar char="à"/>
            </a:pPr>
            <a:endParaRPr lang="de-AT" dirty="0"/>
          </a:p>
        </p:txBody>
      </p:sp>
      <p:pic>
        <p:nvPicPr>
          <p:cNvPr id="8" name="Grafik 7">
            <a:extLst>
              <a:ext uri="{FF2B5EF4-FFF2-40B4-BE49-F238E27FC236}">
                <a16:creationId xmlns:a16="http://schemas.microsoft.com/office/drawing/2014/main" id="{9355EADB-78CB-48BD-A06D-04CCE67B8A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24858" y="574784"/>
            <a:ext cx="746905" cy="743988"/>
          </a:xfrm>
          <a:prstGeom prst="rect">
            <a:avLst/>
          </a:prstGeom>
        </p:spPr>
      </p:pic>
      <p:pic>
        <p:nvPicPr>
          <p:cNvPr id="9" name="Grafik 8">
            <a:extLst>
              <a:ext uri="{FF2B5EF4-FFF2-40B4-BE49-F238E27FC236}">
                <a16:creationId xmlns:a16="http://schemas.microsoft.com/office/drawing/2014/main" id="{EFEC32CC-603C-48E9-86E2-45A472549F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41210" y="574784"/>
            <a:ext cx="763625" cy="790170"/>
          </a:xfrm>
          <a:prstGeom prst="rect">
            <a:avLst/>
          </a:prstGeom>
        </p:spPr>
      </p:pic>
      <p:pic>
        <p:nvPicPr>
          <p:cNvPr id="10" name="Grafik 9">
            <a:extLst>
              <a:ext uri="{FF2B5EF4-FFF2-40B4-BE49-F238E27FC236}">
                <a16:creationId xmlns:a16="http://schemas.microsoft.com/office/drawing/2014/main" id="{E03A5985-9AB7-4A58-A736-60C639E34D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74282" y="481684"/>
            <a:ext cx="635010" cy="837088"/>
          </a:xfrm>
          <a:prstGeom prst="rect">
            <a:avLst/>
          </a:prstGeom>
        </p:spPr>
      </p:pic>
    </p:spTree>
    <p:extLst>
      <p:ext uri="{BB962C8B-B14F-4D97-AF65-F5344CB8AC3E}">
        <p14:creationId xmlns:p14="http://schemas.microsoft.com/office/powerpoint/2010/main" val="10015678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7122E8A-8945-45A1-B137-46C143F17C24}"/>
              </a:ext>
            </a:extLst>
          </p:cNvPr>
          <p:cNvSpPr>
            <a:spLocks noGrp="1"/>
          </p:cNvSpPr>
          <p:nvPr>
            <p:ph type="title"/>
          </p:nvPr>
        </p:nvSpPr>
        <p:spPr>
          <a:xfrm>
            <a:off x="1640156" y="590859"/>
            <a:ext cx="8911687" cy="1280890"/>
          </a:xfrm>
        </p:spPr>
        <p:txBody>
          <a:bodyPr/>
          <a:lstStyle/>
          <a:p>
            <a:r>
              <a:rPr lang="de-AT" dirty="0"/>
              <a:t>Living </a:t>
            </a:r>
            <a:r>
              <a:rPr lang="de-AT" dirty="0" err="1"/>
              <a:t>Questionnaire</a:t>
            </a:r>
            <a:endParaRPr lang="de-AT" dirty="0"/>
          </a:p>
        </p:txBody>
      </p:sp>
      <p:sp>
        <p:nvSpPr>
          <p:cNvPr id="3" name="Inhaltsplatzhalter 2">
            <a:extLst>
              <a:ext uri="{FF2B5EF4-FFF2-40B4-BE49-F238E27FC236}">
                <a16:creationId xmlns:a16="http://schemas.microsoft.com/office/drawing/2014/main" id="{37A8DE77-3498-420A-BDC9-AA33DF545DFC}"/>
              </a:ext>
            </a:extLst>
          </p:cNvPr>
          <p:cNvSpPr>
            <a:spLocks noGrp="1"/>
          </p:cNvSpPr>
          <p:nvPr>
            <p:ph idx="1"/>
          </p:nvPr>
        </p:nvSpPr>
        <p:spPr>
          <a:xfrm>
            <a:off x="2589212" y="2133600"/>
            <a:ext cx="8915400" cy="3777622"/>
          </a:xfrm>
        </p:spPr>
        <p:txBody>
          <a:bodyPr/>
          <a:lstStyle/>
          <a:p>
            <a:r>
              <a:rPr lang="en-GB" dirty="0"/>
              <a:t>Imaginary line across the room</a:t>
            </a:r>
          </a:p>
          <a:p>
            <a:pPr lvl="1">
              <a:buFont typeface="Wingdings" panose="05000000000000000000" pitchFamily="2" charset="2"/>
              <a:buChar char="à"/>
            </a:pPr>
            <a:r>
              <a:rPr lang="en-GB" dirty="0">
                <a:sym typeface="Wingdings" panose="05000000000000000000" pitchFamily="2" charset="2"/>
              </a:rPr>
              <a:t>One end: total agreement</a:t>
            </a:r>
          </a:p>
          <a:p>
            <a:pPr lvl="1">
              <a:buFont typeface="Wingdings" panose="05000000000000000000" pitchFamily="2" charset="2"/>
              <a:buChar char="à"/>
            </a:pPr>
            <a:r>
              <a:rPr lang="en-GB" dirty="0">
                <a:sym typeface="Wingdings" panose="05000000000000000000" pitchFamily="2" charset="2"/>
              </a:rPr>
              <a:t>Opposite end: total disagreement </a:t>
            </a:r>
          </a:p>
          <a:p>
            <a:pPr marL="457200" lvl="1" indent="0">
              <a:buNone/>
            </a:pPr>
            <a:endParaRPr lang="en-GB" dirty="0"/>
          </a:p>
          <a:p>
            <a:r>
              <a:rPr lang="en-GB" dirty="0"/>
              <a:t>Trainer reads statements.</a:t>
            </a:r>
          </a:p>
          <a:p>
            <a:r>
              <a:rPr lang="en-GB" dirty="0"/>
              <a:t>Participants place themselves on the line. </a:t>
            </a:r>
          </a:p>
        </p:txBody>
      </p:sp>
    </p:spTree>
    <p:extLst>
      <p:ext uri="{BB962C8B-B14F-4D97-AF65-F5344CB8AC3E}">
        <p14:creationId xmlns:p14="http://schemas.microsoft.com/office/powerpoint/2010/main" val="23167249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7122E8A-8945-45A1-B137-46C143F17C24}"/>
              </a:ext>
            </a:extLst>
          </p:cNvPr>
          <p:cNvSpPr>
            <a:spLocks noGrp="1"/>
          </p:cNvSpPr>
          <p:nvPr>
            <p:ph type="title"/>
          </p:nvPr>
        </p:nvSpPr>
        <p:spPr>
          <a:xfrm>
            <a:off x="1640156" y="607484"/>
            <a:ext cx="8911687" cy="1280890"/>
          </a:xfrm>
        </p:spPr>
        <p:txBody>
          <a:bodyPr/>
          <a:lstStyle/>
          <a:p>
            <a:r>
              <a:rPr lang="de-AT" dirty="0"/>
              <a:t>Flipchart </a:t>
            </a:r>
            <a:r>
              <a:rPr lang="de-AT" dirty="0" err="1"/>
              <a:t>with</a:t>
            </a:r>
            <a:r>
              <a:rPr lang="de-AT" dirty="0"/>
              <a:t> open </a:t>
            </a:r>
            <a:r>
              <a:rPr lang="de-AT" dirty="0" err="1"/>
              <a:t>questions</a:t>
            </a:r>
            <a:r>
              <a:rPr lang="de-AT" dirty="0"/>
              <a:t> </a:t>
            </a:r>
          </a:p>
        </p:txBody>
      </p:sp>
      <p:sp>
        <p:nvSpPr>
          <p:cNvPr id="3" name="Inhaltsplatzhalter 2">
            <a:extLst>
              <a:ext uri="{FF2B5EF4-FFF2-40B4-BE49-F238E27FC236}">
                <a16:creationId xmlns:a16="http://schemas.microsoft.com/office/drawing/2014/main" id="{E7F13A95-FA78-4C22-97B6-222B5B0341EA}"/>
              </a:ext>
            </a:extLst>
          </p:cNvPr>
          <p:cNvSpPr>
            <a:spLocks noGrp="1"/>
          </p:cNvSpPr>
          <p:nvPr>
            <p:ph idx="1"/>
          </p:nvPr>
        </p:nvSpPr>
        <p:spPr>
          <a:xfrm>
            <a:off x="2589212" y="2133600"/>
            <a:ext cx="8915400" cy="3777622"/>
          </a:xfrm>
        </p:spPr>
        <p:txBody>
          <a:bodyPr/>
          <a:lstStyle/>
          <a:p>
            <a:r>
              <a:rPr lang="en-GB" dirty="0"/>
              <a:t>Flipcharts with questions are placed in the room.</a:t>
            </a:r>
          </a:p>
          <a:p>
            <a:r>
              <a:rPr lang="en-GB" dirty="0"/>
              <a:t>Open questions</a:t>
            </a:r>
          </a:p>
          <a:p>
            <a:r>
              <a:rPr lang="en-GB" dirty="0"/>
              <a:t>3-6 questions </a:t>
            </a:r>
          </a:p>
          <a:p>
            <a:r>
              <a:rPr lang="en-GB" dirty="0"/>
              <a:t>general / specific </a:t>
            </a:r>
          </a:p>
          <a:p>
            <a:r>
              <a:rPr lang="en-GB" dirty="0"/>
              <a:t>Participants walk around and answer questions.</a:t>
            </a:r>
          </a:p>
        </p:txBody>
      </p:sp>
    </p:spTree>
    <p:extLst>
      <p:ext uri="{BB962C8B-B14F-4D97-AF65-F5344CB8AC3E}">
        <p14:creationId xmlns:p14="http://schemas.microsoft.com/office/powerpoint/2010/main" val="9453255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B3F4580A-6158-429C-94CB-42CC19996571}"/>
              </a:ext>
            </a:extLst>
          </p:cNvPr>
          <p:cNvSpPr>
            <a:spLocks noGrp="1"/>
          </p:cNvSpPr>
          <p:nvPr>
            <p:ph type="title"/>
          </p:nvPr>
        </p:nvSpPr>
        <p:spPr>
          <a:xfrm>
            <a:off x="1640156" y="565353"/>
            <a:ext cx="8911687" cy="1280890"/>
          </a:xfrm>
        </p:spPr>
        <p:txBody>
          <a:bodyPr/>
          <a:lstStyle/>
          <a:p>
            <a:r>
              <a:rPr lang="de-AT" dirty="0" err="1"/>
              <a:t>Resonance</a:t>
            </a:r>
            <a:r>
              <a:rPr lang="de-AT" dirty="0"/>
              <a:t> Group </a:t>
            </a:r>
          </a:p>
        </p:txBody>
      </p:sp>
      <p:sp>
        <p:nvSpPr>
          <p:cNvPr id="5" name="Inhaltsplatzhalter 2">
            <a:extLst>
              <a:ext uri="{FF2B5EF4-FFF2-40B4-BE49-F238E27FC236}">
                <a16:creationId xmlns:a16="http://schemas.microsoft.com/office/drawing/2014/main" id="{9B6DEB84-4951-4D1A-A6CA-45CD5CFFB16D}"/>
              </a:ext>
            </a:extLst>
          </p:cNvPr>
          <p:cNvSpPr>
            <a:spLocks noGrp="1"/>
          </p:cNvSpPr>
          <p:nvPr>
            <p:ph idx="1"/>
          </p:nvPr>
        </p:nvSpPr>
        <p:spPr>
          <a:xfrm>
            <a:off x="2589212" y="2133600"/>
            <a:ext cx="8915400" cy="3777622"/>
          </a:xfrm>
        </p:spPr>
        <p:txBody>
          <a:bodyPr/>
          <a:lstStyle/>
          <a:p>
            <a:r>
              <a:rPr lang="en-US" dirty="0"/>
              <a:t>Some participants are recruited to give feedback after the session.</a:t>
            </a:r>
          </a:p>
          <a:p>
            <a:r>
              <a:rPr lang="en-US" dirty="0"/>
              <a:t>As diverse as possible.</a:t>
            </a:r>
          </a:p>
          <a:p>
            <a:r>
              <a:rPr lang="en-US" dirty="0"/>
              <a:t>3-6 people</a:t>
            </a:r>
          </a:p>
          <a:p>
            <a:r>
              <a:rPr lang="en-US" dirty="0"/>
              <a:t>Depends on voluntary contribution.</a:t>
            </a:r>
          </a:p>
        </p:txBody>
      </p:sp>
    </p:spTree>
    <p:extLst>
      <p:ext uri="{BB962C8B-B14F-4D97-AF65-F5344CB8AC3E}">
        <p14:creationId xmlns:p14="http://schemas.microsoft.com/office/powerpoint/2010/main" val="34604002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a:extLst>
              <a:ext uri="{FF2B5EF4-FFF2-40B4-BE49-F238E27FC236}">
                <a16:creationId xmlns:a16="http://schemas.microsoft.com/office/drawing/2014/main" id="{7294AC30-696C-4210-995F-5FD7CC99248B}"/>
              </a:ext>
            </a:extLst>
          </p:cNvPr>
          <p:cNvGraphicFramePr>
            <a:graphicFrameLocks noGrp="1"/>
          </p:cNvGraphicFramePr>
          <p:nvPr>
            <p:extLst>
              <p:ext uri="{D42A27DB-BD31-4B8C-83A1-F6EECF244321}">
                <p14:modId xmlns:p14="http://schemas.microsoft.com/office/powerpoint/2010/main" val="4283688103"/>
              </p:ext>
            </p:extLst>
          </p:nvPr>
        </p:nvGraphicFramePr>
        <p:xfrm>
          <a:off x="2847249" y="1428152"/>
          <a:ext cx="8128000" cy="5191760"/>
        </p:xfrm>
        <a:graphic>
          <a:graphicData uri="http://schemas.openxmlformats.org/drawingml/2006/table">
            <a:tbl>
              <a:tblPr firstRow="1" bandRow="1">
                <a:tableStyleId>{69CF1AB2-1976-4502-BF36-3FF5EA218861}</a:tableStyleId>
              </a:tblPr>
              <a:tblGrid>
                <a:gridCol w="8128000">
                  <a:extLst>
                    <a:ext uri="{9D8B030D-6E8A-4147-A177-3AD203B41FA5}">
                      <a16:colId xmlns:a16="http://schemas.microsoft.com/office/drawing/2014/main" val="1300798497"/>
                    </a:ext>
                  </a:extLst>
                </a:gridCol>
              </a:tblGrid>
              <a:tr h="370840">
                <a:tc>
                  <a:txBody>
                    <a:bodyPr/>
                    <a:lstStyle/>
                    <a:p>
                      <a:pPr algn="ctr"/>
                      <a:r>
                        <a:rPr lang="de-AT" sz="1800" b="0" kern="1200" dirty="0">
                          <a:solidFill>
                            <a:schemeClr val="dk1"/>
                          </a:solidFill>
                          <a:latin typeface="+mn-lt"/>
                          <a:ea typeface="+mn-ea"/>
                          <a:cs typeface="+mn-cs"/>
                        </a:rPr>
                        <a:t>Feedback</a:t>
                      </a:r>
                      <a:r>
                        <a:rPr lang="de-AT" b="0" dirty="0"/>
                        <a:t> Sandwich</a:t>
                      </a:r>
                    </a:p>
                  </a:txBody>
                  <a:tcPr/>
                </a:tc>
                <a:extLst>
                  <a:ext uri="{0D108BD9-81ED-4DB2-BD59-A6C34878D82A}">
                    <a16:rowId xmlns:a16="http://schemas.microsoft.com/office/drawing/2014/main" val="290969467"/>
                  </a:ext>
                </a:extLst>
              </a:tr>
              <a:tr h="370840">
                <a:tc>
                  <a:txBody>
                    <a:bodyPr/>
                    <a:lstStyle/>
                    <a:p>
                      <a:pPr algn="ctr"/>
                      <a:r>
                        <a:rPr lang="de-AT" dirty="0"/>
                        <a:t>Beef</a:t>
                      </a:r>
                    </a:p>
                  </a:txBody>
                  <a:tcPr/>
                </a:tc>
                <a:extLst>
                  <a:ext uri="{0D108BD9-81ED-4DB2-BD59-A6C34878D82A}">
                    <a16:rowId xmlns:a16="http://schemas.microsoft.com/office/drawing/2014/main" val="2922196751"/>
                  </a:ext>
                </a:extLst>
              </a:tr>
              <a:tr h="370840">
                <a:tc>
                  <a:txBody>
                    <a:bodyPr/>
                    <a:lstStyle/>
                    <a:p>
                      <a:pPr algn="ctr"/>
                      <a:r>
                        <a:rPr lang="de-AT" dirty="0"/>
                        <a:t>Feedback </a:t>
                      </a:r>
                      <a:r>
                        <a:rPr lang="de-AT" dirty="0" err="1"/>
                        <a:t>Pledge</a:t>
                      </a:r>
                      <a:endParaRPr lang="de-AT" dirty="0"/>
                    </a:p>
                  </a:txBody>
                  <a:tcPr/>
                </a:tc>
                <a:extLst>
                  <a:ext uri="{0D108BD9-81ED-4DB2-BD59-A6C34878D82A}">
                    <a16:rowId xmlns:a16="http://schemas.microsoft.com/office/drawing/2014/main" val="2192875141"/>
                  </a:ext>
                </a:extLst>
              </a:tr>
              <a:tr h="370840">
                <a:tc>
                  <a:txBody>
                    <a:bodyPr/>
                    <a:lstStyle/>
                    <a:p>
                      <a:pPr algn="ctr"/>
                      <a:r>
                        <a:rPr lang="de-AT" dirty="0" err="1"/>
                        <a:t>Stop</a:t>
                      </a:r>
                      <a:r>
                        <a:rPr lang="de-AT" dirty="0"/>
                        <a:t>, Start, </a:t>
                      </a:r>
                      <a:r>
                        <a:rPr lang="de-AT" dirty="0" err="1"/>
                        <a:t>Continue</a:t>
                      </a:r>
                      <a:endParaRPr lang="de-AT" dirty="0"/>
                    </a:p>
                  </a:txBody>
                  <a:tcPr/>
                </a:tc>
                <a:extLst>
                  <a:ext uri="{0D108BD9-81ED-4DB2-BD59-A6C34878D82A}">
                    <a16:rowId xmlns:a16="http://schemas.microsoft.com/office/drawing/2014/main" val="2087479043"/>
                  </a:ext>
                </a:extLst>
              </a:tr>
              <a:tr h="370840">
                <a:tc>
                  <a:txBody>
                    <a:bodyPr/>
                    <a:lstStyle/>
                    <a:p>
                      <a:pPr algn="ctr"/>
                      <a:r>
                        <a:rPr lang="de-AT" dirty="0"/>
                        <a:t>Analysis </a:t>
                      </a:r>
                      <a:r>
                        <a:rPr lang="de-AT" dirty="0" err="1"/>
                        <a:t>of</a:t>
                      </a:r>
                      <a:r>
                        <a:rPr lang="de-AT" dirty="0"/>
                        <a:t> Force Fields</a:t>
                      </a:r>
                    </a:p>
                  </a:txBody>
                  <a:tcPr/>
                </a:tc>
                <a:extLst>
                  <a:ext uri="{0D108BD9-81ED-4DB2-BD59-A6C34878D82A}">
                    <a16:rowId xmlns:a16="http://schemas.microsoft.com/office/drawing/2014/main" val="778066342"/>
                  </a:ext>
                </a:extLst>
              </a:tr>
              <a:tr h="370840">
                <a:tc>
                  <a:txBody>
                    <a:bodyPr/>
                    <a:lstStyle/>
                    <a:p>
                      <a:pPr algn="ctr"/>
                      <a:r>
                        <a:rPr lang="de-AT" dirty="0"/>
                        <a:t>Feedback in Small Groups</a:t>
                      </a:r>
                    </a:p>
                  </a:txBody>
                  <a:tcPr/>
                </a:tc>
                <a:extLst>
                  <a:ext uri="{0D108BD9-81ED-4DB2-BD59-A6C34878D82A}">
                    <a16:rowId xmlns:a16="http://schemas.microsoft.com/office/drawing/2014/main" val="1624195671"/>
                  </a:ext>
                </a:extLst>
              </a:tr>
              <a:tr h="370840">
                <a:tc>
                  <a:txBody>
                    <a:bodyPr/>
                    <a:lstStyle/>
                    <a:p>
                      <a:pPr algn="ctr"/>
                      <a:r>
                        <a:rPr lang="de-AT" dirty="0"/>
                        <a:t>Walk and Talk</a:t>
                      </a:r>
                    </a:p>
                  </a:txBody>
                  <a:tcPr/>
                </a:tc>
                <a:extLst>
                  <a:ext uri="{0D108BD9-81ED-4DB2-BD59-A6C34878D82A}">
                    <a16:rowId xmlns:a16="http://schemas.microsoft.com/office/drawing/2014/main" val="1535403617"/>
                  </a:ext>
                </a:extLst>
              </a:tr>
              <a:tr h="370840">
                <a:tc>
                  <a:txBody>
                    <a:bodyPr/>
                    <a:lstStyle/>
                    <a:p>
                      <a:pPr algn="ctr"/>
                      <a:r>
                        <a:rPr lang="de-AT" dirty="0"/>
                        <a:t>Content – </a:t>
                      </a:r>
                      <a:r>
                        <a:rPr lang="de-AT" dirty="0" err="1"/>
                        <a:t>Process</a:t>
                      </a:r>
                      <a:r>
                        <a:rPr lang="de-AT" dirty="0"/>
                        <a:t> – </a:t>
                      </a:r>
                      <a:r>
                        <a:rPr lang="de-AT" dirty="0" err="1"/>
                        <a:t>Atmosphere</a:t>
                      </a:r>
                      <a:endParaRPr lang="de-AT" dirty="0"/>
                    </a:p>
                  </a:txBody>
                  <a:tcPr/>
                </a:tc>
                <a:extLst>
                  <a:ext uri="{0D108BD9-81ED-4DB2-BD59-A6C34878D82A}">
                    <a16:rowId xmlns:a16="http://schemas.microsoft.com/office/drawing/2014/main" val="293105231"/>
                  </a:ext>
                </a:extLst>
              </a:tr>
              <a:tr h="370840">
                <a:tc>
                  <a:txBody>
                    <a:bodyPr/>
                    <a:lstStyle/>
                    <a:p>
                      <a:pPr algn="ctr"/>
                      <a:r>
                        <a:rPr lang="de-AT" dirty="0"/>
                        <a:t>Evaluation Target</a:t>
                      </a:r>
                    </a:p>
                  </a:txBody>
                  <a:tcPr/>
                </a:tc>
                <a:extLst>
                  <a:ext uri="{0D108BD9-81ED-4DB2-BD59-A6C34878D82A}">
                    <a16:rowId xmlns:a16="http://schemas.microsoft.com/office/drawing/2014/main" val="1568098071"/>
                  </a:ext>
                </a:extLst>
              </a:tr>
              <a:tr h="370840">
                <a:tc>
                  <a:txBody>
                    <a:bodyPr/>
                    <a:lstStyle/>
                    <a:p>
                      <a:pPr algn="ctr"/>
                      <a:r>
                        <a:rPr lang="de-AT" dirty="0"/>
                        <a:t>“Field“-Feedback</a:t>
                      </a:r>
                    </a:p>
                  </a:txBody>
                  <a:tcPr/>
                </a:tc>
                <a:extLst>
                  <a:ext uri="{0D108BD9-81ED-4DB2-BD59-A6C34878D82A}">
                    <a16:rowId xmlns:a16="http://schemas.microsoft.com/office/drawing/2014/main" val="2941845683"/>
                  </a:ext>
                </a:extLst>
              </a:tr>
              <a:tr h="370840">
                <a:tc>
                  <a:txBody>
                    <a:bodyPr/>
                    <a:lstStyle/>
                    <a:p>
                      <a:pPr algn="ctr"/>
                      <a:r>
                        <a:rPr lang="de-AT" dirty="0"/>
                        <a:t>Plus – Minus – Question Mark</a:t>
                      </a:r>
                    </a:p>
                  </a:txBody>
                  <a:tcPr/>
                </a:tc>
                <a:extLst>
                  <a:ext uri="{0D108BD9-81ED-4DB2-BD59-A6C34878D82A}">
                    <a16:rowId xmlns:a16="http://schemas.microsoft.com/office/drawing/2014/main" val="2526346632"/>
                  </a:ext>
                </a:extLst>
              </a:tr>
              <a:tr h="370840">
                <a:tc>
                  <a:txBody>
                    <a:bodyPr/>
                    <a:lstStyle/>
                    <a:p>
                      <a:pPr algn="ctr"/>
                      <a:r>
                        <a:rPr lang="de-AT" dirty="0"/>
                        <a:t>Living </a:t>
                      </a:r>
                      <a:r>
                        <a:rPr lang="de-AT" dirty="0" err="1"/>
                        <a:t>Questionnaire</a:t>
                      </a:r>
                      <a:endParaRPr lang="de-AT" dirty="0"/>
                    </a:p>
                  </a:txBody>
                  <a:tcPr/>
                </a:tc>
                <a:extLst>
                  <a:ext uri="{0D108BD9-81ED-4DB2-BD59-A6C34878D82A}">
                    <a16:rowId xmlns:a16="http://schemas.microsoft.com/office/drawing/2014/main" val="2660469100"/>
                  </a:ext>
                </a:extLst>
              </a:tr>
              <a:tr h="370840">
                <a:tc>
                  <a:txBody>
                    <a:bodyPr/>
                    <a:lstStyle/>
                    <a:p>
                      <a:pPr algn="ctr"/>
                      <a:r>
                        <a:rPr lang="de-AT" dirty="0"/>
                        <a:t>Flipcharts </a:t>
                      </a:r>
                      <a:r>
                        <a:rPr lang="de-AT" dirty="0" err="1"/>
                        <a:t>with</a:t>
                      </a:r>
                      <a:r>
                        <a:rPr lang="de-AT" dirty="0"/>
                        <a:t> open </a:t>
                      </a:r>
                      <a:r>
                        <a:rPr lang="de-AT" dirty="0" err="1"/>
                        <a:t>questions</a:t>
                      </a:r>
                      <a:endParaRPr lang="de-AT" dirty="0"/>
                    </a:p>
                  </a:txBody>
                  <a:tcPr/>
                </a:tc>
                <a:extLst>
                  <a:ext uri="{0D108BD9-81ED-4DB2-BD59-A6C34878D82A}">
                    <a16:rowId xmlns:a16="http://schemas.microsoft.com/office/drawing/2014/main" val="3225394563"/>
                  </a:ext>
                </a:extLst>
              </a:tr>
              <a:tr h="370840">
                <a:tc>
                  <a:txBody>
                    <a:bodyPr/>
                    <a:lstStyle/>
                    <a:p>
                      <a:pPr algn="ctr"/>
                      <a:r>
                        <a:rPr lang="de-AT" dirty="0" err="1"/>
                        <a:t>Resonance</a:t>
                      </a:r>
                      <a:r>
                        <a:rPr lang="de-AT" dirty="0"/>
                        <a:t> </a:t>
                      </a:r>
                      <a:r>
                        <a:rPr lang="de-AT" dirty="0" err="1"/>
                        <a:t>group</a:t>
                      </a:r>
                      <a:endParaRPr lang="de-AT" dirty="0"/>
                    </a:p>
                  </a:txBody>
                  <a:tcPr/>
                </a:tc>
                <a:extLst>
                  <a:ext uri="{0D108BD9-81ED-4DB2-BD59-A6C34878D82A}">
                    <a16:rowId xmlns:a16="http://schemas.microsoft.com/office/drawing/2014/main" val="979859448"/>
                  </a:ext>
                </a:extLst>
              </a:tr>
            </a:tbl>
          </a:graphicData>
        </a:graphic>
      </p:graphicFrame>
      <p:sp>
        <p:nvSpPr>
          <p:cNvPr id="7" name="Titel 6">
            <a:extLst>
              <a:ext uri="{FF2B5EF4-FFF2-40B4-BE49-F238E27FC236}">
                <a16:creationId xmlns:a16="http://schemas.microsoft.com/office/drawing/2014/main" id="{8A5EA39B-70B0-40D5-AB69-88A07D9632D3}"/>
              </a:ext>
            </a:extLst>
          </p:cNvPr>
          <p:cNvSpPr>
            <a:spLocks noGrp="1"/>
          </p:cNvSpPr>
          <p:nvPr>
            <p:ph type="title"/>
          </p:nvPr>
        </p:nvSpPr>
        <p:spPr>
          <a:xfrm>
            <a:off x="2455405" y="613094"/>
            <a:ext cx="8911687" cy="1280890"/>
          </a:xfrm>
        </p:spPr>
        <p:txBody>
          <a:bodyPr/>
          <a:lstStyle/>
          <a:p>
            <a:r>
              <a:rPr lang="de-AT" dirty="0" err="1"/>
              <a:t>Overview</a:t>
            </a:r>
            <a:r>
              <a:rPr lang="de-AT" dirty="0"/>
              <a:t> on </a:t>
            </a:r>
            <a:r>
              <a:rPr lang="de-AT" dirty="0" err="1"/>
              <a:t>feedback</a:t>
            </a:r>
            <a:r>
              <a:rPr lang="de-AT" dirty="0"/>
              <a:t> </a:t>
            </a:r>
            <a:r>
              <a:rPr lang="de-AT" dirty="0" err="1"/>
              <a:t>methods</a:t>
            </a:r>
            <a:br>
              <a:rPr lang="de-AT" dirty="0"/>
            </a:br>
            <a:endParaRPr lang="de-AT" dirty="0"/>
          </a:p>
        </p:txBody>
      </p:sp>
    </p:spTree>
    <p:extLst>
      <p:ext uri="{BB962C8B-B14F-4D97-AF65-F5344CB8AC3E}">
        <p14:creationId xmlns:p14="http://schemas.microsoft.com/office/powerpoint/2010/main" val="11354977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7122E8A-8945-45A1-B137-46C143F17C24}"/>
              </a:ext>
            </a:extLst>
          </p:cNvPr>
          <p:cNvSpPr>
            <a:spLocks noGrp="1"/>
          </p:cNvSpPr>
          <p:nvPr>
            <p:ph type="title"/>
          </p:nvPr>
        </p:nvSpPr>
        <p:spPr>
          <a:xfrm>
            <a:off x="1534584" y="521246"/>
            <a:ext cx="8911687" cy="1280890"/>
          </a:xfrm>
        </p:spPr>
        <p:txBody>
          <a:bodyPr/>
          <a:lstStyle/>
          <a:p>
            <a:r>
              <a:rPr lang="de-AT" dirty="0"/>
              <a:t>Feedback Sandwich </a:t>
            </a:r>
          </a:p>
        </p:txBody>
      </p:sp>
      <p:sp>
        <p:nvSpPr>
          <p:cNvPr id="7" name="Inhaltsplatzhalter 2">
            <a:extLst>
              <a:ext uri="{FF2B5EF4-FFF2-40B4-BE49-F238E27FC236}">
                <a16:creationId xmlns:a16="http://schemas.microsoft.com/office/drawing/2014/main" id="{7FA08992-E2EF-42B2-A791-FC352640AD16}"/>
              </a:ext>
            </a:extLst>
          </p:cNvPr>
          <p:cNvSpPr>
            <a:spLocks noGrp="1"/>
          </p:cNvSpPr>
          <p:nvPr>
            <p:ph idx="1"/>
          </p:nvPr>
        </p:nvSpPr>
        <p:spPr>
          <a:xfrm>
            <a:off x="2589212" y="2133600"/>
            <a:ext cx="8915400" cy="3777622"/>
          </a:xfrm>
        </p:spPr>
        <p:txBody>
          <a:bodyPr/>
          <a:lstStyle/>
          <a:p>
            <a:r>
              <a:rPr lang="de-AT" dirty="0"/>
              <a:t>Negative </a:t>
            </a:r>
            <a:r>
              <a:rPr lang="de-AT" dirty="0" err="1"/>
              <a:t>feedback</a:t>
            </a:r>
            <a:r>
              <a:rPr lang="de-AT" dirty="0"/>
              <a:t> </a:t>
            </a:r>
            <a:r>
              <a:rPr lang="de-AT" dirty="0" err="1"/>
              <a:t>is</a:t>
            </a:r>
            <a:r>
              <a:rPr lang="de-AT" dirty="0"/>
              <a:t> </a:t>
            </a:r>
            <a:r>
              <a:rPr lang="en-GB" dirty="0"/>
              <a:t>“sandwiched” between positive statements.</a:t>
            </a:r>
          </a:p>
          <a:p>
            <a:pPr marL="0" indent="0">
              <a:buNone/>
            </a:pPr>
            <a:r>
              <a:rPr lang="en-GB" b="1" dirty="0"/>
              <a:t>	Positive</a:t>
            </a:r>
            <a:r>
              <a:rPr lang="en-GB" dirty="0"/>
              <a:t> statement 1 </a:t>
            </a:r>
            <a:br>
              <a:rPr lang="en-GB" dirty="0"/>
            </a:br>
            <a:r>
              <a:rPr lang="en-GB" dirty="0"/>
              <a:t>		</a:t>
            </a:r>
            <a:r>
              <a:rPr lang="en-GB" i="1" dirty="0"/>
              <a:t>Constructive</a:t>
            </a:r>
            <a:r>
              <a:rPr lang="en-GB" dirty="0"/>
              <a:t> feedback</a:t>
            </a:r>
            <a:br>
              <a:rPr lang="en-GB" dirty="0"/>
            </a:br>
            <a:r>
              <a:rPr lang="en-GB" dirty="0"/>
              <a:t>	</a:t>
            </a:r>
            <a:r>
              <a:rPr lang="en-GB" b="1" dirty="0"/>
              <a:t>Positive</a:t>
            </a:r>
            <a:r>
              <a:rPr lang="en-GB" dirty="0"/>
              <a:t> statement 2</a:t>
            </a:r>
          </a:p>
          <a:p>
            <a:r>
              <a:rPr lang="en-GB" dirty="0"/>
              <a:t>short verbal feedback </a:t>
            </a:r>
            <a:endParaRPr lang="de-AT" dirty="0"/>
          </a:p>
        </p:txBody>
      </p:sp>
      <p:pic>
        <p:nvPicPr>
          <p:cNvPr id="5" name="Grafik 4">
            <a:extLst>
              <a:ext uri="{FF2B5EF4-FFF2-40B4-BE49-F238E27FC236}">
                <a16:creationId xmlns:a16="http://schemas.microsoft.com/office/drawing/2014/main" id="{885B5ED7-66EB-43B4-BD4B-EB05A65279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410" y="381682"/>
            <a:ext cx="1753136" cy="1560017"/>
          </a:xfrm>
          <a:prstGeom prst="rect">
            <a:avLst/>
          </a:prstGeom>
        </p:spPr>
      </p:pic>
    </p:spTree>
    <p:extLst>
      <p:ext uri="{BB962C8B-B14F-4D97-AF65-F5344CB8AC3E}">
        <p14:creationId xmlns:p14="http://schemas.microsoft.com/office/powerpoint/2010/main" val="7340938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7122E8A-8945-45A1-B137-46C143F17C24}"/>
              </a:ext>
            </a:extLst>
          </p:cNvPr>
          <p:cNvSpPr>
            <a:spLocks noGrp="1"/>
          </p:cNvSpPr>
          <p:nvPr>
            <p:ph type="title"/>
          </p:nvPr>
        </p:nvSpPr>
        <p:spPr>
          <a:xfrm>
            <a:off x="1640156" y="607485"/>
            <a:ext cx="8911687" cy="1280890"/>
          </a:xfrm>
        </p:spPr>
        <p:txBody>
          <a:bodyPr/>
          <a:lstStyle/>
          <a:p>
            <a:r>
              <a:rPr lang="de-AT" dirty="0"/>
              <a:t>BEEF</a:t>
            </a:r>
          </a:p>
        </p:txBody>
      </p:sp>
      <p:sp>
        <p:nvSpPr>
          <p:cNvPr id="3" name="Inhaltsplatzhalter 2">
            <a:extLst>
              <a:ext uri="{FF2B5EF4-FFF2-40B4-BE49-F238E27FC236}">
                <a16:creationId xmlns:a16="http://schemas.microsoft.com/office/drawing/2014/main" id="{311227BF-CDB4-4031-AC4E-180520D65FB2}"/>
              </a:ext>
            </a:extLst>
          </p:cNvPr>
          <p:cNvSpPr>
            <a:spLocks noGrp="1"/>
          </p:cNvSpPr>
          <p:nvPr>
            <p:ph idx="1"/>
          </p:nvPr>
        </p:nvSpPr>
        <p:spPr>
          <a:xfrm>
            <a:off x="2589212" y="2133600"/>
            <a:ext cx="8915400" cy="3777622"/>
          </a:xfrm>
        </p:spPr>
        <p:txBody>
          <a:bodyPr/>
          <a:lstStyle/>
          <a:p>
            <a:r>
              <a:rPr lang="en-GB" b="1" dirty="0"/>
              <a:t>B</a:t>
            </a:r>
            <a:r>
              <a:rPr lang="en-GB" dirty="0"/>
              <a:t>ehaviour</a:t>
            </a:r>
          </a:p>
          <a:p>
            <a:r>
              <a:rPr lang="en-GB" b="1" dirty="0"/>
              <a:t>E</a:t>
            </a:r>
            <a:r>
              <a:rPr lang="en-GB" dirty="0"/>
              <a:t>xample</a:t>
            </a:r>
          </a:p>
          <a:p>
            <a:r>
              <a:rPr lang="en-GB" b="1" dirty="0"/>
              <a:t>E</a:t>
            </a:r>
            <a:r>
              <a:rPr lang="en-GB" dirty="0"/>
              <a:t>ffect</a:t>
            </a:r>
          </a:p>
          <a:p>
            <a:r>
              <a:rPr lang="en-GB" b="1" dirty="0"/>
              <a:t>F</a:t>
            </a:r>
            <a:r>
              <a:rPr lang="en-GB" dirty="0"/>
              <a:t>uture </a:t>
            </a:r>
          </a:p>
          <a:p>
            <a:endParaRPr lang="en-GB" dirty="0"/>
          </a:p>
          <a:p>
            <a:r>
              <a:rPr lang="en-GB" dirty="0"/>
              <a:t>Best used for continuous feedback over a period of time. </a:t>
            </a:r>
          </a:p>
        </p:txBody>
      </p:sp>
    </p:spTree>
    <p:extLst>
      <p:ext uri="{BB962C8B-B14F-4D97-AF65-F5344CB8AC3E}">
        <p14:creationId xmlns:p14="http://schemas.microsoft.com/office/powerpoint/2010/main" val="197869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7122E8A-8945-45A1-B137-46C143F17C24}"/>
              </a:ext>
            </a:extLst>
          </p:cNvPr>
          <p:cNvSpPr>
            <a:spLocks noGrp="1"/>
          </p:cNvSpPr>
          <p:nvPr>
            <p:ph type="title"/>
          </p:nvPr>
        </p:nvSpPr>
        <p:spPr>
          <a:xfrm>
            <a:off x="1640156" y="590859"/>
            <a:ext cx="8911687" cy="1280890"/>
          </a:xfrm>
        </p:spPr>
        <p:txBody>
          <a:bodyPr/>
          <a:lstStyle/>
          <a:p>
            <a:r>
              <a:rPr lang="de-AT" dirty="0"/>
              <a:t>Feedback </a:t>
            </a:r>
            <a:r>
              <a:rPr lang="de-AT" dirty="0" err="1"/>
              <a:t>Pledge</a:t>
            </a:r>
            <a:r>
              <a:rPr lang="de-AT" dirty="0"/>
              <a:t> </a:t>
            </a:r>
          </a:p>
        </p:txBody>
      </p:sp>
      <p:sp>
        <p:nvSpPr>
          <p:cNvPr id="3" name="Inhaltsplatzhalter 2">
            <a:extLst>
              <a:ext uri="{FF2B5EF4-FFF2-40B4-BE49-F238E27FC236}">
                <a16:creationId xmlns:a16="http://schemas.microsoft.com/office/drawing/2014/main" id="{8F066396-22EF-4CD0-8088-5494B834DC7D}"/>
              </a:ext>
            </a:extLst>
          </p:cNvPr>
          <p:cNvSpPr>
            <a:spLocks noGrp="1"/>
          </p:cNvSpPr>
          <p:nvPr>
            <p:ph idx="1"/>
          </p:nvPr>
        </p:nvSpPr>
        <p:spPr>
          <a:xfrm>
            <a:off x="2589212" y="2133600"/>
            <a:ext cx="8915400" cy="3777622"/>
          </a:xfrm>
        </p:spPr>
        <p:txBody>
          <a:bodyPr>
            <a:normAutofit lnSpcReduction="10000"/>
          </a:bodyPr>
          <a:lstStyle/>
          <a:p>
            <a:r>
              <a:rPr lang="en-GB" dirty="0"/>
              <a:t>To ensure</a:t>
            </a:r>
          </a:p>
          <a:p>
            <a:pPr lvl="1">
              <a:buFont typeface="Wingdings" panose="05000000000000000000" pitchFamily="2" charset="2"/>
              <a:buChar char="à"/>
            </a:pPr>
            <a:r>
              <a:rPr lang="en-GB" dirty="0">
                <a:sym typeface="Wingdings" panose="05000000000000000000" pitchFamily="2" charset="2"/>
              </a:rPr>
              <a:t>Integrity</a:t>
            </a:r>
          </a:p>
          <a:p>
            <a:pPr lvl="1">
              <a:buFont typeface="Wingdings" panose="05000000000000000000" pitchFamily="2" charset="2"/>
              <a:buChar char="à"/>
            </a:pPr>
            <a:r>
              <a:rPr lang="en-GB" dirty="0"/>
              <a:t>Authenticity </a:t>
            </a:r>
          </a:p>
          <a:p>
            <a:pPr marL="342900" lvl="1" indent="-342900"/>
            <a:r>
              <a:rPr lang="en-GB" sz="2800" dirty="0"/>
              <a:t>To transform feedback into an open and transparent process of intellectual engagement.</a:t>
            </a:r>
          </a:p>
          <a:p>
            <a:r>
              <a:rPr lang="en-GB" dirty="0"/>
              <a:t>To indicate that feedback will be </a:t>
            </a:r>
          </a:p>
          <a:p>
            <a:pPr lvl="1">
              <a:buFont typeface="Wingdings" panose="05000000000000000000" pitchFamily="2" charset="2"/>
              <a:buChar char="à"/>
            </a:pPr>
            <a:r>
              <a:rPr lang="en-GB" dirty="0">
                <a:sym typeface="Wingdings" panose="05000000000000000000" pitchFamily="2" charset="2"/>
              </a:rPr>
              <a:t>Fair</a:t>
            </a:r>
          </a:p>
          <a:p>
            <a:pPr lvl="1">
              <a:buFont typeface="Wingdings" panose="05000000000000000000" pitchFamily="2" charset="2"/>
              <a:buChar char="à"/>
            </a:pPr>
            <a:r>
              <a:rPr lang="en-GB" dirty="0">
                <a:sym typeface="Wingdings" panose="05000000000000000000" pitchFamily="2" charset="2"/>
              </a:rPr>
              <a:t>Consistent </a:t>
            </a:r>
            <a:endParaRPr lang="en-GB" dirty="0"/>
          </a:p>
          <a:p>
            <a:endParaRPr lang="de-AT" dirty="0"/>
          </a:p>
        </p:txBody>
      </p:sp>
    </p:spTree>
    <p:extLst>
      <p:ext uri="{BB962C8B-B14F-4D97-AF65-F5344CB8AC3E}">
        <p14:creationId xmlns:p14="http://schemas.microsoft.com/office/powerpoint/2010/main" val="3737947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7122E8A-8945-45A1-B137-46C143F17C24}"/>
              </a:ext>
            </a:extLst>
          </p:cNvPr>
          <p:cNvSpPr>
            <a:spLocks noGrp="1"/>
          </p:cNvSpPr>
          <p:nvPr>
            <p:ph type="title"/>
          </p:nvPr>
        </p:nvSpPr>
        <p:spPr>
          <a:xfrm>
            <a:off x="1640156" y="590859"/>
            <a:ext cx="8911687" cy="1280890"/>
          </a:xfrm>
        </p:spPr>
        <p:txBody>
          <a:bodyPr/>
          <a:lstStyle/>
          <a:p>
            <a:r>
              <a:rPr lang="de-AT" dirty="0" err="1"/>
              <a:t>Stop</a:t>
            </a:r>
            <a:r>
              <a:rPr lang="de-AT" dirty="0"/>
              <a:t>, Start, </a:t>
            </a:r>
            <a:r>
              <a:rPr lang="de-AT" dirty="0" err="1"/>
              <a:t>Continue</a:t>
            </a:r>
            <a:r>
              <a:rPr lang="de-AT" dirty="0"/>
              <a:t> </a:t>
            </a:r>
          </a:p>
        </p:txBody>
      </p:sp>
      <p:sp>
        <p:nvSpPr>
          <p:cNvPr id="3" name="Inhaltsplatzhalter 2">
            <a:extLst>
              <a:ext uri="{FF2B5EF4-FFF2-40B4-BE49-F238E27FC236}">
                <a16:creationId xmlns:a16="http://schemas.microsoft.com/office/drawing/2014/main" id="{979F6962-54FD-4CA9-944D-456F016F5F50}"/>
              </a:ext>
            </a:extLst>
          </p:cNvPr>
          <p:cNvSpPr>
            <a:spLocks noGrp="1"/>
          </p:cNvSpPr>
          <p:nvPr>
            <p:ph idx="1"/>
          </p:nvPr>
        </p:nvSpPr>
        <p:spPr>
          <a:xfrm>
            <a:off x="2589212" y="2133600"/>
            <a:ext cx="8915400" cy="3777622"/>
          </a:xfrm>
        </p:spPr>
        <p:txBody>
          <a:bodyPr/>
          <a:lstStyle/>
          <a:p>
            <a:r>
              <a:rPr lang="en-US" dirty="0"/>
              <a:t>What should a trainer or group</a:t>
            </a:r>
          </a:p>
          <a:p>
            <a:pPr lvl="1">
              <a:buFont typeface="Wingdings" panose="05000000000000000000" pitchFamily="2" charset="2"/>
              <a:buChar char="à"/>
            </a:pPr>
            <a:r>
              <a:rPr lang="en-US" dirty="0">
                <a:sym typeface="Wingdings" panose="05000000000000000000" pitchFamily="2" charset="2"/>
              </a:rPr>
              <a:t>START doing,</a:t>
            </a:r>
          </a:p>
          <a:p>
            <a:pPr lvl="1">
              <a:buFont typeface="Wingdings" panose="05000000000000000000" pitchFamily="2" charset="2"/>
              <a:buChar char="à"/>
            </a:pPr>
            <a:r>
              <a:rPr lang="en-US" dirty="0">
                <a:sym typeface="Wingdings" panose="05000000000000000000" pitchFamily="2" charset="2"/>
              </a:rPr>
              <a:t>CONTINUE doing,</a:t>
            </a:r>
          </a:p>
          <a:p>
            <a:pPr lvl="1">
              <a:buFont typeface="Wingdings" panose="05000000000000000000" pitchFamily="2" charset="2"/>
              <a:buChar char="à"/>
            </a:pPr>
            <a:r>
              <a:rPr lang="en-US" dirty="0">
                <a:sym typeface="Wingdings" panose="05000000000000000000" pitchFamily="2" charset="2"/>
              </a:rPr>
              <a:t>STOP doing?</a:t>
            </a:r>
            <a:endParaRPr lang="en-US" dirty="0"/>
          </a:p>
          <a:p>
            <a:r>
              <a:rPr lang="en-US" dirty="0">
                <a:sym typeface="Wingdings" panose="05000000000000000000" pitchFamily="2" charset="2"/>
              </a:rPr>
              <a:t>Balanced perspective of different areas.</a:t>
            </a:r>
            <a:br>
              <a:rPr lang="de-AT" dirty="0">
                <a:sym typeface="Wingdings" panose="05000000000000000000" pitchFamily="2" charset="2"/>
              </a:rPr>
            </a:br>
            <a:endParaRPr lang="de-AT" dirty="0">
              <a:sym typeface="Wingdings" panose="05000000000000000000" pitchFamily="2" charset="2"/>
            </a:endParaRPr>
          </a:p>
        </p:txBody>
      </p:sp>
    </p:spTree>
    <p:extLst>
      <p:ext uri="{BB962C8B-B14F-4D97-AF65-F5344CB8AC3E}">
        <p14:creationId xmlns:p14="http://schemas.microsoft.com/office/powerpoint/2010/main" val="508915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7122E8A-8945-45A1-B137-46C143F17C24}"/>
              </a:ext>
            </a:extLst>
          </p:cNvPr>
          <p:cNvSpPr>
            <a:spLocks noGrp="1"/>
          </p:cNvSpPr>
          <p:nvPr>
            <p:ph type="title"/>
          </p:nvPr>
        </p:nvSpPr>
        <p:spPr>
          <a:xfrm>
            <a:off x="1640156" y="590859"/>
            <a:ext cx="8911687" cy="1280890"/>
          </a:xfrm>
        </p:spPr>
        <p:txBody>
          <a:bodyPr/>
          <a:lstStyle/>
          <a:p>
            <a:r>
              <a:rPr lang="de-AT" dirty="0"/>
              <a:t>Analysis </a:t>
            </a:r>
            <a:r>
              <a:rPr lang="de-AT" dirty="0" err="1"/>
              <a:t>of</a:t>
            </a:r>
            <a:r>
              <a:rPr lang="de-AT" dirty="0"/>
              <a:t> Force Fields</a:t>
            </a:r>
          </a:p>
        </p:txBody>
      </p:sp>
      <p:sp>
        <p:nvSpPr>
          <p:cNvPr id="3" name="Inhaltsplatzhalter 2">
            <a:extLst>
              <a:ext uri="{FF2B5EF4-FFF2-40B4-BE49-F238E27FC236}">
                <a16:creationId xmlns:a16="http://schemas.microsoft.com/office/drawing/2014/main" id="{C938A617-963D-41E7-A52F-719073C9A23F}"/>
              </a:ext>
            </a:extLst>
          </p:cNvPr>
          <p:cNvSpPr>
            <a:spLocks noGrp="1"/>
          </p:cNvSpPr>
          <p:nvPr>
            <p:ph idx="1"/>
          </p:nvPr>
        </p:nvSpPr>
        <p:spPr>
          <a:xfrm>
            <a:off x="2605837" y="2150225"/>
            <a:ext cx="8915400" cy="3777622"/>
          </a:xfrm>
        </p:spPr>
        <p:txBody>
          <a:bodyPr/>
          <a:lstStyle/>
          <a:p>
            <a:r>
              <a:rPr lang="en-GB" dirty="0"/>
              <a:t>What </a:t>
            </a:r>
            <a:r>
              <a:rPr lang="en-GB" dirty="0">
                <a:solidFill>
                  <a:srgbClr val="FF0000"/>
                </a:solidFill>
              </a:rPr>
              <a:t>helps</a:t>
            </a:r>
            <a:r>
              <a:rPr lang="en-GB" dirty="0"/>
              <a:t> and what </a:t>
            </a:r>
            <a:r>
              <a:rPr lang="en-GB" dirty="0">
                <a:solidFill>
                  <a:schemeClr val="accent6"/>
                </a:solidFill>
              </a:rPr>
              <a:t>hinders</a:t>
            </a:r>
            <a:r>
              <a:rPr lang="en-GB" dirty="0"/>
              <a:t> in profiting from the training? </a:t>
            </a:r>
          </a:p>
          <a:p>
            <a:r>
              <a:rPr lang="en-GB" dirty="0"/>
              <a:t>Versatile</a:t>
            </a:r>
          </a:p>
          <a:p>
            <a:r>
              <a:rPr lang="en-GB" dirty="0"/>
              <a:t>To explore complex situations.</a:t>
            </a:r>
          </a:p>
        </p:txBody>
      </p:sp>
    </p:spTree>
    <p:extLst>
      <p:ext uri="{BB962C8B-B14F-4D97-AF65-F5344CB8AC3E}">
        <p14:creationId xmlns:p14="http://schemas.microsoft.com/office/powerpoint/2010/main" val="36697372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7122E8A-8945-45A1-B137-46C143F17C24}"/>
              </a:ext>
            </a:extLst>
          </p:cNvPr>
          <p:cNvSpPr>
            <a:spLocks noGrp="1"/>
          </p:cNvSpPr>
          <p:nvPr>
            <p:ph type="title"/>
          </p:nvPr>
        </p:nvSpPr>
        <p:spPr>
          <a:xfrm>
            <a:off x="1640156" y="624110"/>
            <a:ext cx="8911687" cy="1280890"/>
          </a:xfrm>
        </p:spPr>
        <p:txBody>
          <a:bodyPr/>
          <a:lstStyle/>
          <a:p>
            <a:r>
              <a:rPr lang="de-AT" dirty="0"/>
              <a:t>Feedback in </a:t>
            </a:r>
            <a:r>
              <a:rPr lang="de-AT" dirty="0" err="1"/>
              <a:t>small</a:t>
            </a:r>
            <a:r>
              <a:rPr lang="de-AT" dirty="0"/>
              <a:t> </a:t>
            </a:r>
            <a:r>
              <a:rPr lang="de-AT" dirty="0" err="1"/>
              <a:t>groups</a:t>
            </a:r>
            <a:r>
              <a:rPr lang="de-AT" dirty="0"/>
              <a:t>  </a:t>
            </a:r>
          </a:p>
        </p:txBody>
      </p:sp>
      <p:sp>
        <p:nvSpPr>
          <p:cNvPr id="3" name="Inhaltsplatzhalter 2">
            <a:extLst>
              <a:ext uri="{FF2B5EF4-FFF2-40B4-BE49-F238E27FC236}">
                <a16:creationId xmlns:a16="http://schemas.microsoft.com/office/drawing/2014/main" id="{FD8DB8A6-CA57-4E3A-86DB-FC41C593C6B7}"/>
              </a:ext>
            </a:extLst>
          </p:cNvPr>
          <p:cNvSpPr>
            <a:spLocks noGrp="1"/>
          </p:cNvSpPr>
          <p:nvPr>
            <p:ph idx="1"/>
          </p:nvPr>
        </p:nvSpPr>
        <p:spPr>
          <a:xfrm>
            <a:off x="2589212" y="2133600"/>
            <a:ext cx="8915400" cy="3777622"/>
          </a:xfrm>
        </p:spPr>
        <p:txBody>
          <a:bodyPr/>
          <a:lstStyle/>
          <a:p>
            <a:pPr marL="514350" indent="-514350">
              <a:buAutoNum type="arabicPeriod"/>
            </a:pPr>
            <a:r>
              <a:rPr lang="en-US" dirty="0"/>
              <a:t>Discussion in small groups</a:t>
            </a:r>
          </a:p>
          <a:p>
            <a:pPr marL="514350" indent="-514350">
              <a:buAutoNum type="arabicPeriod"/>
            </a:pPr>
            <a:r>
              <a:rPr lang="en-US" dirty="0"/>
              <a:t>Results on flipcharts</a:t>
            </a:r>
          </a:p>
          <a:p>
            <a:pPr marL="514350" indent="-514350">
              <a:buAutoNum type="arabicPeriod"/>
            </a:pPr>
            <a:r>
              <a:rPr lang="en-US" dirty="0"/>
              <a:t>Presenting results to the rest</a:t>
            </a:r>
          </a:p>
          <a:p>
            <a:pPr marL="514350" indent="-514350">
              <a:buAutoNum type="arabicPeriod"/>
            </a:pPr>
            <a:endParaRPr lang="en-US" dirty="0"/>
          </a:p>
          <a:p>
            <a:r>
              <a:rPr lang="en-US" dirty="0"/>
              <a:t>Allows in-depth discussions.</a:t>
            </a:r>
          </a:p>
          <a:p>
            <a:r>
              <a:rPr lang="en-US" dirty="0"/>
              <a:t>Depending on the size of the group.</a:t>
            </a:r>
          </a:p>
        </p:txBody>
      </p:sp>
      <p:pic>
        <p:nvPicPr>
          <p:cNvPr id="6" name="Grafik 5">
            <a:extLst>
              <a:ext uri="{FF2B5EF4-FFF2-40B4-BE49-F238E27FC236}">
                <a16:creationId xmlns:a16="http://schemas.microsoft.com/office/drawing/2014/main" id="{505BFE34-E4BE-4FBB-A87F-0F3F19BBFB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21707" y="311131"/>
            <a:ext cx="2860271" cy="1906847"/>
          </a:xfrm>
          <a:prstGeom prst="rect">
            <a:avLst/>
          </a:prstGeom>
        </p:spPr>
      </p:pic>
    </p:spTree>
    <p:extLst>
      <p:ext uri="{BB962C8B-B14F-4D97-AF65-F5344CB8AC3E}">
        <p14:creationId xmlns:p14="http://schemas.microsoft.com/office/powerpoint/2010/main" val="20920180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F7122E8A-8945-45A1-B137-46C143F17C24}"/>
              </a:ext>
            </a:extLst>
          </p:cNvPr>
          <p:cNvSpPr>
            <a:spLocks noGrp="1"/>
          </p:cNvSpPr>
          <p:nvPr>
            <p:ph type="title"/>
          </p:nvPr>
        </p:nvSpPr>
        <p:spPr>
          <a:xfrm>
            <a:off x="1640156" y="657361"/>
            <a:ext cx="8911687" cy="1280890"/>
          </a:xfrm>
        </p:spPr>
        <p:txBody>
          <a:bodyPr/>
          <a:lstStyle/>
          <a:p>
            <a:r>
              <a:rPr lang="de-AT" dirty="0"/>
              <a:t>Walk and Talk </a:t>
            </a:r>
          </a:p>
        </p:txBody>
      </p:sp>
      <p:sp>
        <p:nvSpPr>
          <p:cNvPr id="3" name="Inhaltsplatzhalter 2">
            <a:extLst>
              <a:ext uri="{FF2B5EF4-FFF2-40B4-BE49-F238E27FC236}">
                <a16:creationId xmlns:a16="http://schemas.microsoft.com/office/drawing/2014/main" id="{CDF074D2-9CC0-47A3-8177-8F99CE9B833A}"/>
              </a:ext>
            </a:extLst>
          </p:cNvPr>
          <p:cNvSpPr>
            <a:spLocks noGrp="1"/>
          </p:cNvSpPr>
          <p:nvPr>
            <p:ph idx="1"/>
          </p:nvPr>
        </p:nvSpPr>
        <p:spPr>
          <a:xfrm>
            <a:off x="2589212" y="2133600"/>
            <a:ext cx="8915400" cy="3777622"/>
          </a:xfrm>
        </p:spPr>
        <p:txBody>
          <a:bodyPr/>
          <a:lstStyle/>
          <a:p>
            <a:pPr marL="514350" indent="-514350">
              <a:buAutoNum type="arabicPeriod"/>
            </a:pPr>
            <a:r>
              <a:rPr lang="en-GB" dirty="0"/>
              <a:t>Participants stand in a circle.</a:t>
            </a:r>
          </a:p>
          <a:p>
            <a:pPr marL="514350" indent="-514350">
              <a:buAutoNum type="arabicPeriod"/>
            </a:pPr>
            <a:r>
              <a:rPr lang="en-GB" dirty="0"/>
              <a:t>Participants give short comments.</a:t>
            </a:r>
          </a:p>
          <a:p>
            <a:pPr marL="514350" indent="-514350">
              <a:buAutoNum type="arabicPeriod"/>
            </a:pPr>
            <a:r>
              <a:rPr lang="en-GB" dirty="0"/>
              <a:t>Participants walk closer to the circle depending on their agreement with the comment.</a:t>
            </a:r>
          </a:p>
          <a:p>
            <a:pPr marL="514350" indent="-514350">
              <a:buAutoNum type="arabicPeriod"/>
            </a:pPr>
            <a:endParaRPr lang="en-GB" dirty="0"/>
          </a:p>
          <a:p>
            <a:r>
              <a:rPr lang="en-GB" dirty="0"/>
              <a:t>Playful and engaging </a:t>
            </a:r>
          </a:p>
        </p:txBody>
      </p:sp>
    </p:spTree>
    <p:extLst>
      <p:ext uri="{BB962C8B-B14F-4D97-AF65-F5344CB8AC3E}">
        <p14:creationId xmlns:p14="http://schemas.microsoft.com/office/powerpoint/2010/main" val="3660120492"/>
      </p:ext>
    </p:extLst>
  </p:cSld>
  <p:clrMapOvr>
    <a:masterClrMapping/>
  </p:clrMapOvr>
</p:sld>
</file>

<file path=ppt/theme/theme1.xml><?xml version="1.0" encoding="utf-8"?>
<a:theme xmlns:a="http://schemas.openxmlformats.org/drawingml/2006/main" name="Wisp">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1013</Words>
  <Application>Microsoft Office PowerPoint</Application>
  <PresentationFormat>Breitbild</PresentationFormat>
  <Paragraphs>329</Paragraphs>
  <Slides>17</Slides>
  <Notes>17</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17</vt:i4>
      </vt:variant>
    </vt:vector>
  </HeadingPairs>
  <TitlesOfParts>
    <vt:vector size="22" baseType="lpstr">
      <vt:lpstr>Calibri</vt:lpstr>
      <vt:lpstr>Century Gothic</vt:lpstr>
      <vt:lpstr>Wingdings</vt:lpstr>
      <vt:lpstr>Wingdings 3</vt:lpstr>
      <vt:lpstr>Wisp</vt:lpstr>
      <vt:lpstr>Feedback methods</vt:lpstr>
      <vt:lpstr>Overview on feedback methods </vt:lpstr>
      <vt:lpstr>Feedback Sandwich </vt:lpstr>
      <vt:lpstr>BEEF</vt:lpstr>
      <vt:lpstr>Feedback Pledge </vt:lpstr>
      <vt:lpstr>Stop, Start, Continue </vt:lpstr>
      <vt:lpstr>Analysis of Force Fields</vt:lpstr>
      <vt:lpstr>Feedback in small groups  </vt:lpstr>
      <vt:lpstr>Walk and Talk </vt:lpstr>
      <vt:lpstr>Content – Process - Atmosphere </vt:lpstr>
      <vt:lpstr>Evaluation Target </vt:lpstr>
      <vt:lpstr>“Field“-Feedback </vt:lpstr>
      <vt:lpstr>Flash Feedback</vt:lpstr>
      <vt:lpstr>Plus – Minus – Question Mark </vt:lpstr>
      <vt:lpstr>Living Questionnaire</vt:lpstr>
      <vt:lpstr>Flipchart with open questions </vt:lpstr>
      <vt:lpstr>Resonance Group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Agony of Choice</dc:title>
  <dc:creator>Claudia Liebeswar</dc:creator>
  <cp:lastModifiedBy>Claudia Liebeswar</cp:lastModifiedBy>
  <cp:revision>51</cp:revision>
  <dcterms:created xsi:type="dcterms:W3CDTF">2018-08-22T14:26:31Z</dcterms:created>
  <dcterms:modified xsi:type="dcterms:W3CDTF">2018-09-10T10:12:54Z</dcterms:modified>
</cp:coreProperties>
</file>