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696" r:id="rId2"/>
  </p:sldMasterIdLst>
  <p:notesMasterIdLst>
    <p:notesMasterId r:id="rId14"/>
  </p:notesMasterIdLst>
  <p:sldIdLst>
    <p:sldId id="278" r:id="rId3"/>
    <p:sldId id="2033" r:id="rId4"/>
    <p:sldId id="2028" r:id="rId5"/>
    <p:sldId id="2051" r:id="rId6"/>
    <p:sldId id="2030" r:id="rId7"/>
    <p:sldId id="2052" r:id="rId8"/>
    <p:sldId id="2026" r:id="rId9"/>
    <p:sldId id="2049" r:id="rId10"/>
    <p:sldId id="2050" r:id="rId11"/>
    <p:sldId id="2045" r:id="rId12"/>
    <p:sldId id="2046" r:id="rId13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47" autoAdjust="0"/>
  </p:normalViewPr>
  <p:slideViewPr>
    <p:cSldViewPr>
      <p:cViewPr varScale="1">
        <p:scale>
          <a:sx n="78" d="100"/>
          <a:sy n="78" d="100"/>
        </p:scale>
        <p:origin x="778" y="67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hlavičk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objekt pre dá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2A096-31A5-4FCC-AF96-02E6202ED124}" type="datetimeFigureOut">
              <a:rPr lang="sk-SK" smtClean="0"/>
              <a:t>06.11.2018</a:t>
            </a:fld>
            <a:endParaRPr lang="sk-SK"/>
          </a:p>
        </p:txBody>
      </p:sp>
      <p:sp>
        <p:nvSpPr>
          <p:cNvPr id="4" name="Zástupný objekt pre obrázok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objekt pre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objekt pre pät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objekt pre číslo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73916-4A32-4212-A16C-952E6A3F53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640866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rázok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objekt pre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/>
              <a:t>Aké ciele máte vo svojom živote v najbližších rokoch?</a:t>
            </a:r>
          </a:p>
        </p:txBody>
      </p:sp>
      <p:sp>
        <p:nvSpPr>
          <p:cNvPr id="4" name="Zástupný objekt pre hlavičku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Corporate Design</a:t>
            </a:r>
          </a:p>
        </p:txBody>
      </p:sp>
      <p:sp>
        <p:nvSpPr>
          <p:cNvPr id="5" name="Zástupný objekt pre číslo snímky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A0DA915-7661-4120-A42C-BB52BC404D03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525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3278"/>
                </a:solidFill>
              </a:defRPr>
            </a:lvl1pPr>
            <a:lvl2pPr>
              <a:defRPr>
                <a:solidFill>
                  <a:srgbClr val="003278"/>
                </a:solidFill>
              </a:defRPr>
            </a:lvl2pPr>
            <a:lvl3pPr>
              <a:defRPr>
                <a:solidFill>
                  <a:srgbClr val="003278"/>
                </a:solidFill>
              </a:defRPr>
            </a:lvl3pPr>
            <a:lvl4pPr>
              <a:defRPr>
                <a:solidFill>
                  <a:srgbClr val="003278"/>
                </a:solidFill>
              </a:defRPr>
            </a:lvl4pPr>
            <a:lvl5pPr>
              <a:defRPr>
                <a:solidFill>
                  <a:srgbClr val="003278"/>
                </a:solidFill>
              </a:defRPr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24973743"/>
      </p:ext>
    </p:extLst>
  </p:cSld>
  <p:clrMapOvr>
    <a:masterClrMapping/>
  </p:clrMapOvr>
  <p:transition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3078784"/>
      </p:ext>
    </p:extLst>
  </p:cSld>
  <p:clrMapOvr>
    <a:masterClrMapping/>
  </p:clrMapOvr>
  <p:transition>
    <p:fade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071563"/>
            <a:ext cx="10972800" cy="50546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780842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el mit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4436" y="0"/>
            <a:ext cx="11523133" cy="836712"/>
          </a:xfrm>
          <a:prstGeom prst="rect">
            <a:avLst/>
          </a:prstGeom>
        </p:spPr>
        <p:txBody>
          <a:bodyPr anchor="ctr"/>
          <a:lstStyle>
            <a:lvl1pPr algn="l">
              <a:defRPr sz="2100" b="1"/>
            </a:lvl1pPr>
          </a:lstStyle>
          <a:p>
            <a:r>
              <a:rPr lang="sk-SK"/>
              <a:t>Kliknutím upravte štýl predlohy nadpisu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334436" y="1028704"/>
            <a:ext cx="11523133" cy="5184609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1800" b="0"/>
            </a:lvl1pPr>
            <a:lvl2pPr>
              <a:defRPr sz="1650" b="0"/>
            </a:lvl2pPr>
            <a:lvl3pPr>
              <a:defRPr sz="1500" b="0"/>
            </a:lvl3pPr>
            <a:lvl4pPr>
              <a:defRPr sz="1350" b="0"/>
            </a:lvl4pPr>
            <a:lvl5pPr>
              <a:defRPr sz="1350" b="0"/>
            </a:lvl5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878727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4043" y="238545"/>
            <a:ext cx="11543103" cy="616455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>
              <a:lnSpc>
                <a:spcPct val="100000"/>
              </a:lnSpc>
              <a:defRPr/>
            </a:lvl1pPr>
          </a:lstStyle>
          <a:p>
            <a:r>
              <a:rPr lang="sk-SK"/>
              <a:t>Kliknutím upravte štýl predlohy nadpisu</a:t>
            </a:r>
            <a:endParaRPr lang="de-DE" dirty="0"/>
          </a:p>
        </p:txBody>
      </p:sp>
      <p:sp>
        <p:nvSpPr>
          <p:cNvPr id="9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24042" y="854994"/>
            <a:ext cx="11543103" cy="336244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marL="0" indent="0">
              <a:buNone/>
              <a:defRPr sz="1500"/>
            </a:lvl1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4"/>
          </p:nvPr>
        </p:nvSpPr>
        <p:spPr>
          <a:xfrm>
            <a:off x="323890" y="6356350"/>
            <a:ext cx="2135079" cy="360000"/>
          </a:xfrm>
          <a:prstGeom prst="rect">
            <a:avLst/>
          </a:prstGeom>
        </p:spPr>
        <p:txBody>
          <a:bodyPr/>
          <a:lstStyle/>
          <a:p>
            <a:fld id="{E373F149-83C4-4179-9681-702531CCFDAC}" type="datetimeFigureOut">
              <a:rPr lang="de-DE" smtClean="0">
                <a:solidFill>
                  <a:srgbClr val="1F497D"/>
                </a:solidFill>
              </a:rPr>
              <a:pPr/>
              <a:t>06.11.2018</a:t>
            </a:fld>
            <a:endParaRPr lang="de-DE" dirty="0">
              <a:solidFill>
                <a:srgbClr val="1F497D"/>
              </a:solidFill>
            </a:endParaRP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5"/>
          </p:nvPr>
        </p:nvSpPr>
        <p:spPr>
          <a:xfrm>
            <a:off x="2458968" y="6356350"/>
            <a:ext cx="7274061" cy="360000"/>
          </a:xfrm>
          <a:prstGeom prst="rect">
            <a:avLst/>
          </a:prstGeom>
        </p:spPr>
        <p:txBody>
          <a:bodyPr/>
          <a:lstStyle/>
          <a:p>
            <a:endParaRPr lang="de-DE" dirty="0">
              <a:solidFill>
                <a:srgbClr val="1F497D"/>
              </a:solidFill>
            </a:endParaRP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6"/>
          </p:nvPr>
        </p:nvSpPr>
        <p:spPr>
          <a:xfrm>
            <a:off x="9733029" y="6356350"/>
            <a:ext cx="2135079" cy="360000"/>
          </a:xfrm>
          <a:prstGeom prst="rect">
            <a:avLst/>
          </a:prstGeom>
        </p:spPr>
        <p:txBody>
          <a:bodyPr/>
          <a:lstStyle/>
          <a:p>
            <a:fld id="{9DC1E638-3F78-4E0D-883A-B278700C48C0}" type="slidenum">
              <a:rPr lang="de-DE" smtClean="0">
                <a:solidFill>
                  <a:srgbClr val="1F497D"/>
                </a:solidFill>
              </a:rPr>
              <a:pPr/>
              <a:t>‹#›</a:t>
            </a:fld>
            <a:endParaRPr lang="de-DE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3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| Titel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142878"/>
            <a:ext cx="109728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Kliknutím upravte štýl predlohy nadpisu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1625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07533" y="277816"/>
            <a:ext cx="10574867" cy="1139825"/>
          </a:xfrm>
        </p:spPr>
        <p:txBody>
          <a:bodyPr/>
          <a:lstStyle/>
          <a:p>
            <a:r>
              <a:rPr lang="sk-SK"/>
              <a:t>Kliknutím upravte štýl predlohy nadpisu</a:t>
            </a:r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1007533" y="1557341"/>
            <a:ext cx="5192184" cy="4530725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6402919" y="1557341"/>
            <a:ext cx="5194300" cy="4530725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5484" y="6200778"/>
            <a:ext cx="2844800" cy="4683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>
              <a:solidFill>
                <a:srgbClr val="000000"/>
              </a:solidFill>
            </a:endParaRPr>
          </a:p>
          <a:p>
            <a:pPr>
              <a:defRPr/>
            </a:pPr>
            <a:endParaRPr lang="sk-SK">
              <a:solidFill>
                <a:srgbClr val="000000"/>
              </a:solidFill>
            </a:endParaRPr>
          </a:p>
          <a:p>
            <a:pPr>
              <a:defRPr/>
            </a:pPr>
            <a:r>
              <a:rPr lang="sk-SK">
                <a:solidFill>
                  <a:srgbClr val="000000"/>
                </a:solidFill>
              </a:rPr>
              <a:t>snímka </a:t>
            </a:r>
            <a:fld id="{BDCFC81C-2188-4DFE-AA28-3CFE7C2B6E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27062"/>
      </p:ext>
    </p:extLst>
  </p:cSld>
  <p:clrMapOvr>
    <a:masterClrMapping/>
  </p:clrMapOvr>
  <p:transition spd="med"/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idl_Titel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34436" y="644696"/>
            <a:ext cx="11523133" cy="2784309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4576"/>
            </a:lvl1pPr>
          </a:lstStyle>
          <a:p>
            <a:pPr lvl="0"/>
            <a:r>
              <a:rPr lang="de-DE" dirty="0"/>
              <a:t>Titel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35362" y="3429005"/>
            <a:ext cx="11523133" cy="1536171"/>
          </a:xfrm>
          <a:prstGeom prst="rect">
            <a:avLst/>
          </a:prstGeom>
        </p:spPr>
        <p:txBody>
          <a:bodyPr anchor="ctr"/>
          <a:lstStyle>
            <a:lvl1pPr algn="ctr">
              <a:buNone/>
              <a:defRPr sz="2372">
                <a:solidFill>
                  <a:srgbClr val="C0C0C0"/>
                </a:solidFill>
              </a:defRPr>
            </a:lvl1pPr>
          </a:lstStyle>
          <a:p>
            <a:pPr lvl="0"/>
            <a:r>
              <a:rPr lang="de-DE" dirty="0"/>
              <a:t>Untertitel / Referent etc.</a:t>
            </a:r>
          </a:p>
        </p:txBody>
      </p:sp>
    </p:spTree>
    <p:extLst>
      <p:ext uri="{BB962C8B-B14F-4D97-AF65-F5344CB8AC3E}">
        <p14:creationId xmlns:p14="http://schemas.microsoft.com/office/powerpoint/2010/main" val="233295767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/>
          <a:lstStyle/>
          <a:p>
            <a:fld id="{5646E85A-8FFA-4355-8AC0-76045A4CFF1A}" type="datetimeFigureOut">
              <a:rPr lang="en-GB" smtClean="0"/>
              <a:t>06/11/2018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921604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/>
          <a:lstStyle/>
          <a:p>
            <a:fld id="{5646E85A-8FFA-4355-8AC0-76045A4CFF1A}" type="datetimeFigureOut">
              <a:rPr lang="en-GB" smtClean="0"/>
              <a:t>06/11/2018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21332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/>
          <a:lstStyle/>
          <a:p>
            <a:fld id="{5646E85A-8FFA-4355-8AC0-76045A4CFF1A}" type="datetimeFigureOut">
              <a:rPr lang="en-GB" smtClean="0"/>
              <a:t>06/11/2018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59513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071549"/>
            <a:ext cx="5384800" cy="515464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071549"/>
            <a:ext cx="5384800" cy="515464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120134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halt | Titel 1-zeil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142878"/>
            <a:ext cx="109728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/>
              <a:t>Kliknutím upravte štýl predlohy nadpisu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1481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214423"/>
            <a:ext cx="5386917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1857368"/>
            <a:ext cx="5386917" cy="426879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70" y="1214423"/>
            <a:ext cx="5389033" cy="63976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70" y="1857368"/>
            <a:ext cx="5389033" cy="4268799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981572"/>
      </p:ext>
    </p:extLst>
  </p:cSld>
  <p:clrMapOvr>
    <a:masterClrMapping/>
  </p:clrMapOvr>
  <p:transition>
    <p:fade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278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0458568"/>
      </p:ext>
    </p:extLst>
  </p:cSld>
  <p:clrMapOvr>
    <a:masterClrMapping/>
  </p:clrMapOvr>
  <p:transition>
    <p:fade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087441"/>
      </p:ext>
    </p:extLst>
  </p:cSld>
  <p:clrMapOvr>
    <a:masterClrMapping/>
  </p:clrMapOvr>
  <p:transition>
    <p:fade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3" y="838191"/>
            <a:ext cx="4011084" cy="11620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857234"/>
            <a:ext cx="6815667" cy="526893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3" y="2000242"/>
            <a:ext cx="4011084" cy="4125923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4141462258"/>
      </p:ext>
    </p:extLst>
  </p:cSld>
  <p:clrMapOvr>
    <a:masterClrMapping/>
  </p:clrMapOvr>
  <p:transition>
    <p:fade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785795"/>
            <a:ext cx="7315200" cy="566739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1357299"/>
            <a:ext cx="7315200" cy="4114800"/>
          </a:xfrm>
          <a:prstGeom prst="roundRect">
            <a:avLst>
              <a:gd name="adj" fmla="val 6683"/>
            </a:avLst>
          </a:prstGeom>
          <a:ln cap="rnd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r>
              <a:rPr lang="sk-SK" noProof="0"/>
              <a:t>Kliknutím na ikonu pridáte obrázok</a:t>
            </a:r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481660"/>
            <a:ext cx="7315200" cy="804863"/>
          </a:xfrm>
        </p:spPr>
        <p:txBody>
          <a:bodyPr/>
          <a:lstStyle>
            <a:lvl1pPr marL="0" indent="0">
              <a:buNone/>
              <a:defRPr sz="1050"/>
            </a:lvl1pPr>
            <a:lvl2pPr marL="342892" indent="0">
              <a:buNone/>
              <a:defRPr sz="900"/>
            </a:lvl2pPr>
            <a:lvl3pPr marL="685783" indent="0">
              <a:buNone/>
              <a:defRPr sz="750"/>
            </a:lvl3pPr>
            <a:lvl4pPr marL="1028675" indent="0">
              <a:buNone/>
              <a:defRPr sz="675"/>
            </a:lvl4pPr>
            <a:lvl5pPr marL="1371566" indent="0">
              <a:buNone/>
              <a:defRPr sz="675"/>
            </a:lvl5pPr>
            <a:lvl6pPr marL="1714457" indent="0">
              <a:buNone/>
              <a:defRPr sz="675"/>
            </a:lvl6pPr>
            <a:lvl7pPr marL="2057348" indent="0">
              <a:buNone/>
              <a:defRPr sz="675"/>
            </a:lvl7pPr>
            <a:lvl8pPr marL="2400240" indent="0">
              <a:buNone/>
              <a:defRPr sz="675"/>
            </a:lvl8pPr>
            <a:lvl9pPr marL="2743132" indent="0">
              <a:buNone/>
              <a:defRPr sz="675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</p:spTree>
    <p:extLst>
      <p:ext uri="{BB962C8B-B14F-4D97-AF65-F5344CB8AC3E}">
        <p14:creationId xmlns:p14="http://schemas.microsoft.com/office/powerpoint/2010/main" val="760078591"/>
      </p:ext>
    </p:extLst>
  </p:cSld>
  <p:clrMapOvr>
    <a:masterClrMapping/>
  </p:clrMapOvr>
  <p:transition>
    <p:fade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666754" y="1000112"/>
            <a:ext cx="5143497" cy="2571767"/>
          </a:xfrm>
          <a:prstGeom prst="roundRect">
            <a:avLst>
              <a:gd name="adj" fmla="val 842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/>
            <a:r>
              <a:rPr lang="sk-SK" noProof="0"/>
              <a:t>Kliknutím na ikonu pridáte obrázok</a:t>
            </a:r>
            <a:endParaRPr lang="de-DE" noProof="0" dirty="0"/>
          </a:p>
        </p:txBody>
      </p:sp>
      <p:sp>
        <p:nvSpPr>
          <p:cNvPr id="11" name="Bildplatzhalter 10"/>
          <p:cNvSpPr>
            <a:spLocks noGrp="1"/>
          </p:cNvSpPr>
          <p:nvPr>
            <p:ph type="pic" sz="quarter" idx="15"/>
          </p:nvPr>
        </p:nvSpPr>
        <p:spPr>
          <a:xfrm>
            <a:off x="6000749" y="1000109"/>
            <a:ext cx="5810251" cy="5286412"/>
          </a:xfrm>
          <a:prstGeom prst="roundRect">
            <a:avLst>
              <a:gd name="adj" fmla="val 6631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/>
            <a:r>
              <a:rPr lang="sk-SK" noProof="0"/>
              <a:t>Kliknutím na ikonu pridáte obrázok</a:t>
            </a:r>
            <a:endParaRPr lang="de-DE" noProof="0" dirty="0"/>
          </a:p>
        </p:txBody>
      </p:sp>
      <p:sp>
        <p:nvSpPr>
          <p:cNvPr id="13" name="Bildplatzhalter 6"/>
          <p:cNvSpPr>
            <a:spLocks noGrp="1"/>
          </p:cNvSpPr>
          <p:nvPr>
            <p:ph type="pic" sz="quarter" idx="16"/>
          </p:nvPr>
        </p:nvSpPr>
        <p:spPr>
          <a:xfrm>
            <a:off x="666716" y="3714756"/>
            <a:ext cx="5143497" cy="2571767"/>
          </a:xfrm>
          <a:prstGeom prst="roundRect">
            <a:avLst>
              <a:gd name="adj" fmla="val 842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/>
          <a:p>
            <a:pPr lvl="0"/>
            <a:r>
              <a:rPr lang="sk-SK" noProof="0"/>
              <a:t>Kliknutím na ikonu pridáte obrázok</a:t>
            </a:r>
            <a:endParaRPr lang="de-DE" noProof="0" dirty="0"/>
          </a:p>
        </p:txBody>
      </p:sp>
    </p:spTree>
    <p:extLst>
      <p:ext uri="{BB962C8B-B14F-4D97-AF65-F5344CB8AC3E}">
        <p14:creationId xmlns:p14="http://schemas.microsoft.com/office/powerpoint/2010/main" val="665747318"/>
      </p:ext>
    </p:extLst>
  </p:cSld>
  <p:clrMapOvr>
    <a:masterClrMapping/>
  </p:clrMapOvr>
  <p:transition>
    <p:fade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8727355"/>
      </p:ext>
    </p:extLst>
  </p:cSld>
  <p:clrMapOvr>
    <a:masterClrMapping/>
  </p:clrMapOvr>
  <p:transition>
    <p:fade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12192000" cy="838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 sz="1800" dirty="0">
              <a:solidFill>
                <a:srgbClr val="1F497D"/>
              </a:solidFill>
              <a:latin typeface="Arial"/>
              <a:ea typeface="+mn-ea"/>
              <a:cs typeface="Arial" charset="0"/>
            </a:endParaRPr>
          </a:p>
        </p:txBody>
      </p:sp>
      <p:sp>
        <p:nvSpPr>
          <p:cNvPr id="307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142878"/>
            <a:ext cx="10972800" cy="58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307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071563"/>
            <a:ext cx="10972800" cy="505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876467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  <p:sldLayoutId id="2147483692" r:id="rId13"/>
    <p:sldLayoutId id="2147483693" r:id="rId14"/>
    <p:sldLayoutId id="2147483694" r:id="rId15"/>
    <p:sldLayoutId id="2147483695" r:id="rId16"/>
  </p:sldLayoutIdLst>
  <p:transition>
    <p:fade/>
  </p:transition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700" b="1" kern="1200">
          <a:solidFill>
            <a:srgbClr val="002060"/>
          </a:solidFill>
          <a:latin typeface="Calibri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5pPr>
      <a:lvl6pPr marL="342892"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6pPr>
      <a:lvl7pPr marL="685783"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7pPr>
      <a:lvl8pPr marL="1028675"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8pPr>
      <a:lvl9pPr marL="1371566" algn="ctr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002060"/>
          </a:solidFill>
          <a:latin typeface="Arial" charset="0"/>
          <a:cs typeface="Arial" charset="0"/>
        </a:defRPr>
      </a:lvl9pPr>
    </p:titleStyle>
    <p:bodyStyle>
      <a:lvl1pPr marL="257168" indent="-25716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100" b="1" kern="1200">
          <a:solidFill>
            <a:srgbClr val="002060"/>
          </a:solidFill>
          <a:latin typeface="Calibri" pitchFamily="34" charset="0"/>
          <a:ea typeface="+mn-ea"/>
          <a:cs typeface="Arial" pitchFamily="34" charset="0"/>
        </a:defRPr>
      </a:lvl1pPr>
      <a:lvl2pPr marL="557199" indent="-214308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50" kern="1200">
          <a:solidFill>
            <a:schemeClr val="tx1"/>
          </a:solidFill>
          <a:latin typeface="Calibri" pitchFamily="34" charset="0"/>
          <a:ea typeface="+mn-ea"/>
          <a:cs typeface="Arial" pitchFamily="34" charset="0"/>
        </a:defRPr>
      </a:lvl2pPr>
      <a:lvl3pPr marL="857228" indent="-1714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Calibri" pitchFamily="34" charset="0"/>
          <a:ea typeface="+mn-ea"/>
          <a:cs typeface="Arial" pitchFamily="34" charset="0"/>
        </a:defRPr>
      </a:lvl3pPr>
      <a:lvl4pPr marL="1200120" indent="-1714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50" kern="1200">
          <a:solidFill>
            <a:schemeClr val="tx1"/>
          </a:solidFill>
          <a:latin typeface="Calibri" pitchFamily="34" charset="0"/>
          <a:ea typeface="+mn-ea"/>
          <a:cs typeface="Arial" pitchFamily="34" charset="0"/>
        </a:defRPr>
      </a:lvl4pPr>
      <a:lvl5pPr marL="1543012" indent="-17144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Calibri" pitchFamily="34" charset="0"/>
          <a:ea typeface="+mn-ea"/>
          <a:cs typeface="Arial" pitchFamily="34" charset="0"/>
        </a:defRPr>
      </a:lvl5pPr>
      <a:lvl6pPr marL="1885903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3585D7-65AE-441C-B233-DD8CA20DF2B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07" y="6149506"/>
            <a:ext cx="617651" cy="61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913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ransition>
    <p:fade/>
  </p:transition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AF95915-6D95-45BE-83EC-D58E5B9BDD1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altLang="sk-SK" dirty="0"/>
              <a:t>Management By </a:t>
            </a:r>
            <a:r>
              <a:rPr lang="sk-SK" altLang="sk-SK" dirty="0" err="1"/>
              <a:t>Objectives</a:t>
            </a:r>
            <a:endParaRPr lang="cs-CZ" altLang="sk-SK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C6229C1A-550F-45CD-B1D5-0439714EF9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424" y="1484784"/>
            <a:ext cx="417646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700" b="1" kern="1200">
                <a:solidFill>
                  <a:srgbClr val="002060"/>
                </a:solidFill>
                <a:latin typeface="Calibri" pitchFamily="34" charset="0"/>
                <a:ea typeface="+mj-ea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5pPr>
            <a:lvl6pPr marL="342892"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6pPr>
            <a:lvl7pPr marL="685783"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7pPr>
            <a:lvl8pPr marL="1028675"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8pPr>
            <a:lvl9pPr marL="1371566" algn="ctr" rtl="0" eaLnBrk="1" fontAlgn="base" hangingPunct="1">
              <a:spcBef>
                <a:spcPct val="0"/>
              </a:spcBef>
              <a:spcAft>
                <a:spcPct val="0"/>
              </a:spcAft>
              <a:defRPr sz="2700" b="1">
                <a:solidFill>
                  <a:srgbClr val="002060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800" dirty="0"/>
              <a:t>Management by objectives </a:t>
            </a:r>
            <a:r>
              <a:rPr lang="en-US" sz="1800" b="0" dirty="0"/>
              <a:t>(MBO) is a management model that aims to improve the performance of an organization by clearly defining objectives that are agreed to by both management and employees. According to the theory, having a say in goal setting and action plans encourages participation and commitment among employees, as well as aligning objectives across the organization. </a:t>
            </a:r>
            <a:endParaRPr lang="sk-SK" sz="1800" b="0" dirty="0"/>
          </a:p>
          <a:p>
            <a:r>
              <a:rPr lang="en-US" sz="1800" b="0" dirty="0"/>
              <a:t>The term was first outlined by management guru </a:t>
            </a:r>
            <a:r>
              <a:rPr lang="en-US" sz="1800" dirty="0"/>
              <a:t>Peter Drucker </a:t>
            </a:r>
            <a:r>
              <a:rPr lang="en-US" sz="1800" b="0" dirty="0"/>
              <a:t>in his 1954 book, </a:t>
            </a:r>
            <a:r>
              <a:rPr lang="en-US" sz="1800" b="0" i="1" dirty="0"/>
              <a:t>The Practice of Management</a:t>
            </a:r>
            <a:r>
              <a:rPr lang="en-US" sz="1800" b="0" dirty="0"/>
              <a:t>.</a:t>
            </a:r>
            <a:br>
              <a:rPr lang="en-US" sz="1800" b="0" dirty="0"/>
            </a:br>
            <a:br>
              <a:rPr lang="en-US" sz="1800" b="0" dirty="0"/>
            </a:br>
            <a:endParaRPr lang="cs-CZ" altLang="sk-SK" sz="1400" b="0" dirty="0"/>
          </a:p>
        </p:txBody>
      </p:sp>
      <p:pic>
        <p:nvPicPr>
          <p:cNvPr id="7" name="Picture 2" descr="SÃºvisiaci obrÃ¡zok">
            <a:extLst>
              <a:ext uri="{FF2B5EF4-FFF2-40B4-BE49-F238E27FC236}">
                <a16:creationId xmlns:a16="http://schemas.microsoft.com/office/drawing/2014/main" id="{FF080075-8AED-450C-8B04-B7430BDE2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047" y="1916832"/>
            <a:ext cx="6228692" cy="3503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obsahu 3" descr="spisovate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129345" y="2133600"/>
            <a:ext cx="5835135" cy="388620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/>
              <a:t>Edification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4157565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Notes and instructions for 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the practice:</a:t>
            </a:r>
            <a:endParaRPr lang="sk-SK" dirty="0">
              <a:solidFill>
                <a:schemeClr val="bg2">
                  <a:lumMod val="50000"/>
                </a:schemeClr>
              </a:solidFill>
            </a:endParaRPr>
          </a:p>
        </p:txBody>
      </p:sp>
      <p:cxnSp>
        <p:nvCxnSpPr>
          <p:cNvPr id="5" name="Rovná spojnica 4"/>
          <p:cNvCxnSpPr/>
          <p:nvPr/>
        </p:nvCxnSpPr>
        <p:spPr>
          <a:xfrm>
            <a:off x="407368" y="5877272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ovná spojnica 6"/>
          <p:cNvCxnSpPr/>
          <p:nvPr/>
        </p:nvCxnSpPr>
        <p:spPr>
          <a:xfrm>
            <a:off x="407368" y="1340768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ovná spojnica 7"/>
          <p:cNvCxnSpPr/>
          <p:nvPr/>
        </p:nvCxnSpPr>
        <p:spPr>
          <a:xfrm>
            <a:off x="407368" y="1844824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ovná spojnica 8"/>
          <p:cNvCxnSpPr/>
          <p:nvPr/>
        </p:nvCxnSpPr>
        <p:spPr>
          <a:xfrm>
            <a:off x="407368" y="2348880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ovná spojnica 9"/>
          <p:cNvCxnSpPr/>
          <p:nvPr/>
        </p:nvCxnSpPr>
        <p:spPr>
          <a:xfrm>
            <a:off x="407368" y="2852936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nica 10"/>
          <p:cNvCxnSpPr/>
          <p:nvPr/>
        </p:nvCxnSpPr>
        <p:spPr>
          <a:xfrm>
            <a:off x="407368" y="3356992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nica 11"/>
          <p:cNvCxnSpPr/>
          <p:nvPr/>
        </p:nvCxnSpPr>
        <p:spPr>
          <a:xfrm>
            <a:off x="407368" y="3861048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nica 12"/>
          <p:cNvCxnSpPr/>
          <p:nvPr/>
        </p:nvCxnSpPr>
        <p:spPr>
          <a:xfrm>
            <a:off x="407368" y="4365104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ovná spojnica 13"/>
          <p:cNvCxnSpPr/>
          <p:nvPr/>
        </p:nvCxnSpPr>
        <p:spPr>
          <a:xfrm>
            <a:off x="407368" y="4869160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ovná spojnica 14"/>
          <p:cNvCxnSpPr/>
          <p:nvPr/>
        </p:nvCxnSpPr>
        <p:spPr>
          <a:xfrm>
            <a:off x="407368" y="5373216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04097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954E1E47-DCA3-4571-BA11-0F763DFB6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/>
              <a:t>Practice</a:t>
            </a:r>
            <a:endParaRPr lang="sk-SK" dirty="0"/>
          </a:p>
        </p:txBody>
      </p:sp>
      <p:cxnSp>
        <p:nvCxnSpPr>
          <p:cNvPr id="4" name="Rovná spojnica 3">
            <a:extLst>
              <a:ext uri="{FF2B5EF4-FFF2-40B4-BE49-F238E27FC236}">
                <a16:creationId xmlns:a16="http://schemas.microsoft.com/office/drawing/2014/main" id="{F036DF14-1A34-41BD-A573-B4A537EB2534}"/>
              </a:ext>
            </a:extLst>
          </p:cNvPr>
          <p:cNvCxnSpPr/>
          <p:nvPr/>
        </p:nvCxnSpPr>
        <p:spPr>
          <a:xfrm>
            <a:off x="407368" y="5877272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ovná spojnica 4">
            <a:extLst>
              <a:ext uri="{FF2B5EF4-FFF2-40B4-BE49-F238E27FC236}">
                <a16:creationId xmlns:a16="http://schemas.microsoft.com/office/drawing/2014/main" id="{137BBF66-A427-4A6C-B7E8-1C0B93F83CF5}"/>
              </a:ext>
            </a:extLst>
          </p:cNvPr>
          <p:cNvCxnSpPr/>
          <p:nvPr/>
        </p:nvCxnSpPr>
        <p:spPr>
          <a:xfrm>
            <a:off x="407368" y="1340768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ovná spojnica 5">
            <a:extLst>
              <a:ext uri="{FF2B5EF4-FFF2-40B4-BE49-F238E27FC236}">
                <a16:creationId xmlns:a16="http://schemas.microsoft.com/office/drawing/2014/main" id="{D94569ED-568B-4317-8FED-2F9540ECE11E}"/>
              </a:ext>
            </a:extLst>
          </p:cNvPr>
          <p:cNvCxnSpPr/>
          <p:nvPr/>
        </p:nvCxnSpPr>
        <p:spPr>
          <a:xfrm>
            <a:off x="407368" y="1844824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ovná spojnica 6">
            <a:extLst>
              <a:ext uri="{FF2B5EF4-FFF2-40B4-BE49-F238E27FC236}">
                <a16:creationId xmlns:a16="http://schemas.microsoft.com/office/drawing/2014/main" id="{4D3238D2-A630-45B3-A101-2A0912F762A0}"/>
              </a:ext>
            </a:extLst>
          </p:cNvPr>
          <p:cNvCxnSpPr/>
          <p:nvPr/>
        </p:nvCxnSpPr>
        <p:spPr>
          <a:xfrm>
            <a:off x="407368" y="2348880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ovná spojnica 7">
            <a:extLst>
              <a:ext uri="{FF2B5EF4-FFF2-40B4-BE49-F238E27FC236}">
                <a16:creationId xmlns:a16="http://schemas.microsoft.com/office/drawing/2014/main" id="{2418ED0E-BA1D-4262-A4C9-C0980FD1F7E2}"/>
              </a:ext>
            </a:extLst>
          </p:cNvPr>
          <p:cNvCxnSpPr/>
          <p:nvPr/>
        </p:nvCxnSpPr>
        <p:spPr>
          <a:xfrm>
            <a:off x="407368" y="2852936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ovná spojnica 8">
            <a:extLst>
              <a:ext uri="{FF2B5EF4-FFF2-40B4-BE49-F238E27FC236}">
                <a16:creationId xmlns:a16="http://schemas.microsoft.com/office/drawing/2014/main" id="{D7F54F63-A40C-4568-ACFB-67D771C288C4}"/>
              </a:ext>
            </a:extLst>
          </p:cNvPr>
          <p:cNvCxnSpPr/>
          <p:nvPr/>
        </p:nvCxnSpPr>
        <p:spPr>
          <a:xfrm>
            <a:off x="407368" y="3356992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ovná spojnica 9">
            <a:extLst>
              <a:ext uri="{FF2B5EF4-FFF2-40B4-BE49-F238E27FC236}">
                <a16:creationId xmlns:a16="http://schemas.microsoft.com/office/drawing/2014/main" id="{BB515746-0CA8-4BE8-8608-18FCE47FCA46}"/>
              </a:ext>
            </a:extLst>
          </p:cNvPr>
          <p:cNvCxnSpPr/>
          <p:nvPr/>
        </p:nvCxnSpPr>
        <p:spPr>
          <a:xfrm>
            <a:off x="407368" y="3861048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ovná spojnica 10">
            <a:extLst>
              <a:ext uri="{FF2B5EF4-FFF2-40B4-BE49-F238E27FC236}">
                <a16:creationId xmlns:a16="http://schemas.microsoft.com/office/drawing/2014/main" id="{65EE0A3E-F9F9-45DF-8A30-F0DB3CD49ECC}"/>
              </a:ext>
            </a:extLst>
          </p:cNvPr>
          <p:cNvCxnSpPr/>
          <p:nvPr/>
        </p:nvCxnSpPr>
        <p:spPr>
          <a:xfrm>
            <a:off x="407368" y="4365104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ovná spojnica 11">
            <a:extLst>
              <a:ext uri="{FF2B5EF4-FFF2-40B4-BE49-F238E27FC236}">
                <a16:creationId xmlns:a16="http://schemas.microsoft.com/office/drawing/2014/main" id="{5A05BD4C-3740-42D7-BADD-51A633580D9E}"/>
              </a:ext>
            </a:extLst>
          </p:cNvPr>
          <p:cNvCxnSpPr/>
          <p:nvPr/>
        </p:nvCxnSpPr>
        <p:spPr>
          <a:xfrm>
            <a:off x="407368" y="4869160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ovná spojnica 12">
            <a:extLst>
              <a:ext uri="{FF2B5EF4-FFF2-40B4-BE49-F238E27FC236}">
                <a16:creationId xmlns:a16="http://schemas.microsoft.com/office/drawing/2014/main" id="{B559293D-B674-4C49-A279-280849835AA3}"/>
              </a:ext>
            </a:extLst>
          </p:cNvPr>
          <p:cNvCxnSpPr/>
          <p:nvPr/>
        </p:nvCxnSpPr>
        <p:spPr>
          <a:xfrm>
            <a:off x="407368" y="5373216"/>
            <a:ext cx="1137726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119600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86812C79-0519-4624-8B97-91C11471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ABC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>
                <a:solidFill>
                  <a:schemeClr val="bg2">
                    <a:lumMod val="50000"/>
                  </a:schemeClr>
                </a:solidFill>
              </a:rPr>
              <a:t>priority </a:t>
            </a:r>
            <a:r>
              <a:rPr lang="sk-SK" dirty="0" err="1"/>
              <a:t>matrix</a:t>
            </a:r>
            <a:endParaRPr lang="sk-SK" dirty="0"/>
          </a:p>
        </p:txBody>
      </p:sp>
      <p:graphicFrame>
        <p:nvGraphicFramePr>
          <p:cNvPr id="6" name="Group 27">
            <a:extLst>
              <a:ext uri="{FF2B5EF4-FFF2-40B4-BE49-F238E27FC236}">
                <a16:creationId xmlns:a16="http://schemas.microsoft.com/office/drawing/2014/main" id="{D4104225-2B33-415F-9657-F518C647CA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582667"/>
              </p:ext>
            </p:extLst>
          </p:nvPr>
        </p:nvGraphicFramePr>
        <p:xfrm>
          <a:off x="1199456" y="1052736"/>
          <a:ext cx="10297144" cy="5112567"/>
        </p:xfrm>
        <a:graphic>
          <a:graphicData uri="http://schemas.openxmlformats.org/drawingml/2006/table">
            <a:tbl>
              <a:tblPr/>
              <a:tblGrid>
                <a:gridCol w="810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4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531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8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4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8390115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86812C79-0519-4624-8B97-91C11471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ABC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>
                <a:solidFill>
                  <a:schemeClr val="bg2">
                    <a:lumMod val="50000"/>
                  </a:schemeClr>
                </a:solidFill>
              </a:rPr>
              <a:t>priority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 err="1"/>
              <a:t>matrix</a:t>
            </a:r>
            <a:endParaRPr lang="sk-SK" dirty="0"/>
          </a:p>
        </p:txBody>
      </p:sp>
      <p:graphicFrame>
        <p:nvGraphicFramePr>
          <p:cNvPr id="6" name="Group 27">
            <a:extLst>
              <a:ext uri="{FF2B5EF4-FFF2-40B4-BE49-F238E27FC236}">
                <a16:creationId xmlns:a16="http://schemas.microsoft.com/office/drawing/2014/main" id="{D4104225-2B33-415F-9657-F518C647CA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0408291"/>
              </p:ext>
            </p:extLst>
          </p:nvPr>
        </p:nvGraphicFramePr>
        <p:xfrm>
          <a:off x="1055440" y="1052736"/>
          <a:ext cx="10441161" cy="5435076"/>
        </p:xfrm>
        <a:graphic>
          <a:graphicData uri="http://schemas.openxmlformats.org/drawingml/2006/table">
            <a:tbl>
              <a:tblPr/>
              <a:tblGrid>
                <a:gridCol w="822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3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85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4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83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term tasks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urgent problems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crisis</a:t>
                      </a:r>
                      <a:endParaRPr kumimoji="0" lang="sk-SK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prevention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building relationships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planning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revealing new possibilities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relax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580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phone calls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@ the post office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meetings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urgent matters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enjoyable activities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@ the post office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www pages</a:t>
                      </a:r>
                    </a:p>
                    <a:p>
                      <a:pPr marL="457200" marR="0" lvl="0" indent="-3651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sk-SK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phone calls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Obdĺžnik 3">
            <a:extLst>
              <a:ext uri="{FF2B5EF4-FFF2-40B4-BE49-F238E27FC236}">
                <a16:creationId xmlns:a16="http://schemas.microsoft.com/office/drawing/2014/main" id="{B3155458-D8B1-46B4-A130-7F33AC8D9E1C}"/>
              </a:ext>
            </a:extLst>
          </p:cNvPr>
          <p:cNvSpPr/>
          <p:nvPr/>
        </p:nvSpPr>
        <p:spPr>
          <a:xfrm>
            <a:off x="5015880" y="178559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</a:t>
            </a:r>
          </a:p>
        </p:txBody>
      </p:sp>
      <p:sp>
        <p:nvSpPr>
          <p:cNvPr id="7" name="Obdĺžnik 6">
            <a:extLst>
              <a:ext uri="{FF2B5EF4-FFF2-40B4-BE49-F238E27FC236}">
                <a16:creationId xmlns:a16="http://schemas.microsoft.com/office/drawing/2014/main" id="{2350090F-CDDE-41A0-A7F6-6152C850BAC3}"/>
              </a:ext>
            </a:extLst>
          </p:cNvPr>
          <p:cNvSpPr/>
          <p:nvPr/>
        </p:nvSpPr>
        <p:spPr>
          <a:xfrm>
            <a:off x="10609565" y="1713582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B</a:t>
            </a:r>
          </a:p>
        </p:txBody>
      </p:sp>
      <p:sp>
        <p:nvSpPr>
          <p:cNvPr id="8" name="Obdĺžnik 7">
            <a:extLst>
              <a:ext uri="{FF2B5EF4-FFF2-40B4-BE49-F238E27FC236}">
                <a16:creationId xmlns:a16="http://schemas.microsoft.com/office/drawing/2014/main" id="{38A8F867-D512-4C7D-9778-B4696A09254F}"/>
              </a:ext>
            </a:extLst>
          </p:cNvPr>
          <p:cNvSpPr/>
          <p:nvPr/>
        </p:nvSpPr>
        <p:spPr>
          <a:xfrm>
            <a:off x="5015880" y="394583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</a:t>
            </a:r>
          </a:p>
        </p:txBody>
      </p:sp>
      <p:sp>
        <p:nvSpPr>
          <p:cNvPr id="9" name="Obdĺžnik 8">
            <a:extLst>
              <a:ext uri="{FF2B5EF4-FFF2-40B4-BE49-F238E27FC236}">
                <a16:creationId xmlns:a16="http://schemas.microsoft.com/office/drawing/2014/main" id="{98FEA115-8E26-4426-B47D-EA0760C0F7ED}"/>
              </a:ext>
            </a:extLst>
          </p:cNvPr>
          <p:cNvSpPr/>
          <p:nvPr/>
        </p:nvSpPr>
        <p:spPr>
          <a:xfrm>
            <a:off x="10595773" y="3945830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sk-SK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325427853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jekt pre obsah 1">
            <a:extLst>
              <a:ext uri="{FF2B5EF4-FFF2-40B4-BE49-F238E27FC236}">
                <a16:creationId xmlns:a16="http://schemas.microsoft.com/office/drawing/2014/main" id="{4B8B8F2D-3A33-47A2-ADFD-8F25C7CE92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010" y="1340768"/>
            <a:ext cx="9207471" cy="5054600"/>
          </a:xfrm>
        </p:spPr>
        <p:txBody>
          <a:bodyPr>
            <a:normAutofit lnSpcReduction="10000"/>
          </a:bodyPr>
          <a:lstStyle/>
          <a:p>
            <a:pPr marL="358775" indent="-358775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3200" b="1" dirty="0"/>
              <a:t>Link</a:t>
            </a:r>
            <a:r>
              <a:rPr lang="en-US" sz="3200" dirty="0"/>
              <a:t> - </a:t>
            </a:r>
            <a:r>
              <a:rPr lang="en-US" sz="3200" b="0" dirty="0"/>
              <a:t>Planned activities with personal goals, ambitions and strategy</a:t>
            </a:r>
          </a:p>
          <a:p>
            <a:pPr marL="358775" indent="-358775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3200" b="1" dirty="0"/>
              <a:t>Balance</a:t>
            </a:r>
            <a:r>
              <a:rPr lang="en-US" sz="3200" dirty="0"/>
              <a:t> - </a:t>
            </a:r>
            <a:r>
              <a:rPr lang="en-US" sz="3200" b="0" dirty="0"/>
              <a:t>health, family, professional career, personal development</a:t>
            </a:r>
          </a:p>
          <a:p>
            <a:pPr marL="358775" indent="-358775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3200" b="1" dirty="0"/>
              <a:t>People</a:t>
            </a:r>
            <a:r>
              <a:rPr lang="en-US" sz="3200" dirty="0"/>
              <a:t> - </a:t>
            </a:r>
            <a:r>
              <a:rPr lang="en-US" sz="3200" b="0" dirty="0"/>
              <a:t>taking into account the needs of people</a:t>
            </a:r>
          </a:p>
          <a:p>
            <a:pPr marL="358775" indent="-358775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3200" b="1" dirty="0"/>
              <a:t>Flexibility</a:t>
            </a:r>
            <a:r>
              <a:rPr lang="en-US" sz="3200" dirty="0"/>
              <a:t> - </a:t>
            </a:r>
            <a:r>
              <a:rPr lang="en-US" sz="3200" b="0" dirty="0"/>
              <a:t>The plan must serve us and take into account our style, needs, habits</a:t>
            </a:r>
          </a:p>
          <a:p>
            <a:pPr marL="358775" indent="-358775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3200" b="1" dirty="0"/>
              <a:t>Accessibility</a:t>
            </a:r>
            <a:r>
              <a:rPr lang="en-US" sz="3200" dirty="0"/>
              <a:t> - </a:t>
            </a:r>
            <a:r>
              <a:rPr lang="en-US" sz="3200" b="0" dirty="0"/>
              <a:t>portability, availability anywhere</a:t>
            </a:r>
            <a:endParaRPr lang="sk-SK" sz="2400" b="0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43B0155-3145-4F7A-869F-56F9953F72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 err="1"/>
              <a:t>Planning</a:t>
            </a:r>
            <a:r>
              <a:rPr lang="sk-SK" dirty="0"/>
              <a:t> - </a:t>
            </a:r>
            <a:r>
              <a:rPr lang="sk-SK" dirty="0" err="1">
                <a:solidFill>
                  <a:schemeClr val="bg2">
                    <a:lumMod val="50000"/>
                  </a:schemeClr>
                </a:solidFill>
              </a:rPr>
              <a:t>prioritization</a:t>
            </a:r>
            <a:endParaRPr lang="sk-SK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VÃ½sledok vyhÄ¾adÃ¡vania obrÃ¡zkov pre dopyt planning">
            <a:extLst>
              <a:ext uri="{FF2B5EF4-FFF2-40B4-BE49-F238E27FC236}">
                <a16:creationId xmlns:a16="http://schemas.microsoft.com/office/drawing/2014/main" id="{49BFFAF9-AC6F-4AAB-AA47-BD0D54FF51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838481" y="836712"/>
            <a:ext cx="1722509" cy="555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93377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86812C79-0519-4624-8B97-91C11471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dirty="0"/>
              <a:t>ABC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>
                <a:solidFill>
                  <a:schemeClr val="bg2">
                    <a:lumMod val="50000"/>
                  </a:schemeClr>
                </a:solidFill>
              </a:rPr>
              <a:t>priority </a:t>
            </a:r>
            <a:r>
              <a:rPr lang="sk-SK" dirty="0" err="1"/>
              <a:t>matrix</a:t>
            </a:r>
            <a:endParaRPr lang="sk-SK" dirty="0"/>
          </a:p>
        </p:txBody>
      </p:sp>
      <p:graphicFrame>
        <p:nvGraphicFramePr>
          <p:cNvPr id="6" name="Group 27">
            <a:extLst>
              <a:ext uri="{FF2B5EF4-FFF2-40B4-BE49-F238E27FC236}">
                <a16:creationId xmlns:a16="http://schemas.microsoft.com/office/drawing/2014/main" id="{D4104225-2B33-415F-9657-F518C647CA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12230"/>
              </p:ext>
            </p:extLst>
          </p:nvPr>
        </p:nvGraphicFramePr>
        <p:xfrm>
          <a:off x="1199456" y="1052736"/>
          <a:ext cx="10297144" cy="5040560"/>
        </p:xfrm>
        <a:graphic>
          <a:graphicData uri="http://schemas.openxmlformats.org/drawingml/2006/table">
            <a:tbl>
              <a:tblPr/>
              <a:tblGrid>
                <a:gridCol w="810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2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140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651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non-urgent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44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09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sk-SK" sz="2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non-important</a:t>
                      </a: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vert="vert27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sk-SK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WordArt 22">
            <a:extLst>
              <a:ext uri="{FF2B5EF4-FFF2-40B4-BE49-F238E27FC236}">
                <a16:creationId xmlns:a16="http://schemas.microsoft.com/office/drawing/2014/main" id="{E9B6FC51-8CD4-4551-B60C-86697709CAE8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492924" y="4221088"/>
            <a:ext cx="3531501" cy="140245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sk-SK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Delegate</a:t>
            </a:r>
            <a:endParaRPr lang="sk-SK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WordArt 23">
            <a:extLst>
              <a:ext uri="{FF2B5EF4-FFF2-40B4-BE49-F238E27FC236}">
                <a16:creationId xmlns:a16="http://schemas.microsoft.com/office/drawing/2014/main" id="{1C1596CC-50B1-47C0-BD71-134976AB62D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357020" y="2348879"/>
            <a:ext cx="1728192" cy="75438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sk-SK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Do</a:t>
            </a:r>
          </a:p>
        </p:txBody>
      </p:sp>
      <p:sp>
        <p:nvSpPr>
          <p:cNvPr id="8" name="WordArt 25">
            <a:extLst>
              <a:ext uri="{FF2B5EF4-FFF2-40B4-BE49-F238E27FC236}">
                <a16:creationId xmlns:a16="http://schemas.microsoft.com/office/drawing/2014/main" id="{7CC35E9D-FF70-4C2F-91F3-14B0FA0DF4A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032998" y="2132856"/>
            <a:ext cx="2164782" cy="97040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sk-SK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Plan</a:t>
            </a:r>
            <a:endParaRPr lang="sk-SK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WordArt 27">
            <a:extLst>
              <a:ext uri="{FF2B5EF4-FFF2-40B4-BE49-F238E27FC236}">
                <a16:creationId xmlns:a16="http://schemas.microsoft.com/office/drawing/2014/main" id="{3759C4EF-ECE4-4478-8F2E-7C6A7538D7D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8013275" y="4221088"/>
            <a:ext cx="2547221" cy="1114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sk-SK" sz="28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Divert</a:t>
            </a:r>
            <a:endParaRPr lang="sk-SK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accent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43487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39416" y="387843"/>
            <a:ext cx="10166920" cy="582613"/>
          </a:xfrm>
        </p:spPr>
        <p:txBody>
          <a:bodyPr>
            <a:normAutofit fontScale="90000"/>
          </a:bodyPr>
          <a:lstStyle/>
          <a:p>
            <a:r>
              <a:rPr lang="sk-SK" b="1" dirty="0"/>
              <a:t>S.M.A.R.T.</a:t>
            </a:r>
          </a:p>
        </p:txBody>
      </p:sp>
      <p:pic>
        <p:nvPicPr>
          <p:cNvPr id="4098" name="Picture 2" descr="VÃ½sledok vyhÄ¾adÃ¡vania obrÃ¡zkov pre dopyt super car front nice house">
            <a:extLst>
              <a:ext uri="{FF2B5EF4-FFF2-40B4-BE49-F238E27FC236}">
                <a16:creationId xmlns:a16="http://schemas.microsoft.com/office/drawing/2014/main" id="{E7C1DA08-42E6-4F7D-A42B-4757A8D55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452" y="1081676"/>
            <a:ext cx="6676725" cy="508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Ã½sledok vyhÄ¾adÃ¡vania obrÃ¡zkov pre dopyt big family">
            <a:extLst>
              <a:ext uri="{FF2B5EF4-FFF2-40B4-BE49-F238E27FC236}">
                <a16:creationId xmlns:a16="http://schemas.microsoft.com/office/drawing/2014/main" id="{E391EFF8-E483-4C2B-BC0C-183E68FB99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768" y="1081677"/>
            <a:ext cx="5264849" cy="5083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ĺžnik 1">
            <a:extLst>
              <a:ext uri="{FF2B5EF4-FFF2-40B4-BE49-F238E27FC236}">
                <a16:creationId xmlns:a16="http://schemas.microsoft.com/office/drawing/2014/main" id="{0C74FC54-0950-46E0-8881-737057B65654}"/>
              </a:ext>
            </a:extLst>
          </p:cNvPr>
          <p:cNvSpPr/>
          <p:nvPr/>
        </p:nvSpPr>
        <p:spPr bwMode="gray">
          <a:xfrm>
            <a:off x="5850868" y="842313"/>
            <a:ext cx="144016" cy="5562352"/>
          </a:xfrm>
          <a:prstGeom prst="rect">
            <a:avLst/>
          </a:prstGeom>
          <a:solidFill>
            <a:schemeClr val="bg1"/>
          </a:solidFill>
          <a:ln w="6350">
            <a:noFill/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0" h="0"/>
          </a:sp3d>
        </p:spPr>
        <p:txBody>
          <a:bodyPr rtlCol="0" anchor="ctr"/>
          <a:lstStyle/>
          <a:p>
            <a:pPr algn="ctr" defTabSz="801688"/>
            <a:endParaRPr lang="sk-SK" sz="11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7223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1">
            <a:extLst>
              <a:ext uri="{FF2B5EF4-FFF2-40B4-BE49-F238E27FC236}">
                <a16:creationId xmlns:a16="http://schemas.microsoft.com/office/drawing/2014/main" id="{450A71E4-2034-4736-84EE-D830CDABD5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9736" y="1268760"/>
            <a:ext cx="7200335" cy="4968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k-SK" sz="4800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pecific</a:t>
            </a:r>
            <a:r>
              <a:rPr lang="sk-SK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sk-SK" sz="4800" dirty="0">
                <a:latin typeface="Comic Sans MS" pitchFamily="66" charset="0"/>
              </a:rPr>
              <a:t> </a:t>
            </a:r>
            <a:endParaRPr lang="sk-SK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sk-SK" sz="4800" dirty="0" err="1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easurable</a:t>
            </a:r>
            <a:endParaRPr lang="sk-SK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sk-SK" sz="4800" dirty="0" err="1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greed</a:t>
            </a:r>
            <a:r>
              <a:rPr lang="sk-SK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>
              <a:buNone/>
            </a:pPr>
            <a:r>
              <a:rPr lang="sk-SK" sz="4800" dirty="0" err="1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ealistic</a:t>
            </a:r>
            <a:endParaRPr lang="sk-SK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buNone/>
            </a:pPr>
            <a:r>
              <a:rPr lang="sk-SK" sz="4800" dirty="0" err="1">
                <a:solidFill>
                  <a:srgbClr val="99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imed</a:t>
            </a:r>
            <a:r>
              <a:rPr lang="sk-SK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6DCD3F0B-CB07-4807-A04A-F4F1E9D36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88640"/>
            <a:ext cx="10972800" cy="582613"/>
          </a:xfrm>
        </p:spPr>
        <p:txBody>
          <a:bodyPr>
            <a:normAutofit fontScale="90000"/>
          </a:bodyPr>
          <a:lstStyle/>
          <a:p>
            <a:r>
              <a:rPr lang="sk-SK" dirty="0">
                <a:solidFill>
                  <a:schemeClr val="tx1"/>
                </a:solidFill>
              </a:rPr>
              <a:t>S.M.A.R.T.</a:t>
            </a:r>
            <a:r>
              <a:rPr lang="sk-SK" dirty="0">
                <a:solidFill>
                  <a:schemeClr val="bg1"/>
                </a:solidFill>
              </a:rPr>
              <a:t> </a:t>
            </a:r>
            <a:r>
              <a:rPr lang="sk-SK" dirty="0" err="1">
                <a:solidFill>
                  <a:schemeClr val="bg2">
                    <a:lumMod val="50000"/>
                  </a:schemeClr>
                </a:solidFill>
              </a:rPr>
              <a:t>goals</a:t>
            </a:r>
            <a:endParaRPr lang="sk-SK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" name="Picture 4" descr="http://www.thepracticeofleadership.net/wp-content/uploads/iStock_000009376848Small.jpg">
            <a:extLst>
              <a:ext uri="{FF2B5EF4-FFF2-40B4-BE49-F238E27FC236}">
                <a16:creationId xmlns:a16="http://schemas.microsoft.com/office/drawing/2014/main" id="{955EDC3C-C401-4CF0-9084-98C03B372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1141" t="21566" r="66578" b="8578"/>
          <a:stretch>
            <a:fillRect/>
          </a:stretch>
        </p:blipFill>
        <p:spPr bwMode="auto">
          <a:xfrm>
            <a:off x="2567608" y="1412776"/>
            <a:ext cx="950361" cy="43204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3111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1">
            <a:extLst>
              <a:ext uri="{FF2B5EF4-FFF2-40B4-BE49-F238E27FC236}">
                <a16:creationId xmlns:a16="http://schemas.microsoft.com/office/drawing/2014/main" id="{29C7FB93-B801-4122-8E7A-FB4880F5E0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1540" y="2132858"/>
            <a:ext cx="4392489" cy="3528392"/>
          </a:xfrm>
        </p:spPr>
        <p:txBody>
          <a:bodyPr>
            <a:normAutofit/>
          </a:bodyPr>
          <a:lstStyle/>
          <a:p>
            <a:r>
              <a:rPr lang="en-US" sz="2400" dirty="0"/>
              <a:t>Create a reasonable profit</a:t>
            </a:r>
            <a:endParaRPr lang="sk-SK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Increase sales department productivity.</a:t>
            </a:r>
            <a:endParaRPr lang="sk-SK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Achieve higher levels of managers</a:t>
            </a:r>
            <a:endParaRPr lang="sk-SK" sz="2000" b="1" dirty="0">
              <a:solidFill>
                <a:srgbClr val="C00000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9F0916B-9DD2-4DE3-805C-A7C8AA8E9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k-SK" b="1" dirty="0" err="1">
                <a:solidFill>
                  <a:schemeClr val="bg2">
                    <a:lumMod val="50000"/>
                  </a:schemeClr>
                </a:solidFill>
              </a:rPr>
              <a:t>Objectives</a:t>
            </a:r>
            <a:r>
              <a:rPr lang="sk-SK" b="1" dirty="0"/>
              <a:t> </a:t>
            </a:r>
            <a:r>
              <a:rPr lang="sk-SK" dirty="0"/>
              <a:t>- </a:t>
            </a:r>
            <a:r>
              <a:rPr lang="sk-SK" dirty="0" err="1"/>
              <a:t>general</a:t>
            </a:r>
            <a:r>
              <a:rPr lang="sk-SK" dirty="0"/>
              <a:t> </a:t>
            </a:r>
            <a:r>
              <a:rPr lang="sk-SK" dirty="0" err="1">
                <a:solidFill>
                  <a:schemeClr val="bg2">
                    <a:lumMod val="50000"/>
                  </a:schemeClr>
                </a:solidFill>
              </a:rPr>
              <a:t>vs</a:t>
            </a:r>
            <a:r>
              <a:rPr lang="sk-SK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sk-SK" dirty="0" err="1">
                <a:solidFill>
                  <a:schemeClr val="accent2"/>
                </a:solidFill>
              </a:rPr>
              <a:t>specific</a:t>
            </a:r>
            <a:endParaRPr lang="sk-SK" dirty="0">
              <a:solidFill>
                <a:schemeClr val="accent2"/>
              </a:solidFill>
            </a:endParaRPr>
          </a:p>
        </p:txBody>
      </p:sp>
      <p:pic>
        <p:nvPicPr>
          <p:cNvPr id="6" name="Picture 4" descr="http://www.ied.edu.hk/eo/target.gif">
            <a:extLst>
              <a:ext uri="{FF2B5EF4-FFF2-40B4-BE49-F238E27FC236}">
                <a16:creationId xmlns:a16="http://schemas.microsoft.com/office/drawing/2014/main" id="{DDC54CCB-F541-4DAB-B116-CDB8549A5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5024" r="14976"/>
          <a:stretch>
            <a:fillRect/>
          </a:stretch>
        </p:blipFill>
        <p:spPr bwMode="auto">
          <a:xfrm rot="1208258">
            <a:off x="8195621" y="202038"/>
            <a:ext cx="1477973" cy="1583543"/>
          </a:xfrm>
          <a:prstGeom prst="rect">
            <a:avLst/>
          </a:prstGeom>
          <a:noFill/>
        </p:spPr>
      </p:pic>
      <p:pic>
        <p:nvPicPr>
          <p:cNvPr id="7" name="Picture 2" descr="http://www.ansett-kulecniky.cz/editor/image/produkty2/obrazek_306.gif">
            <a:extLst>
              <a:ext uri="{FF2B5EF4-FFF2-40B4-BE49-F238E27FC236}">
                <a16:creationId xmlns:a16="http://schemas.microsoft.com/office/drawing/2014/main" id="{36D1ACC1-A34B-46ED-A073-09597ACFD5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338843" y="4725146"/>
            <a:ext cx="792088" cy="288032"/>
          </a:xfrm>
          <a:prstGeom prst="rect">
            <a:avLst/>
          </a:prstGeom>
          <a:noFill/>
        </p:spPr>
      </p:pic>
      <p:pic>
        <p:nvPicPr>
          <p:cNvPr id="8" name="Picture 2" descr="http://www.ansett-kulecniky.cz/editor/image/produkty2/obrazek_306.gif">
            <a:extLst>
              <a:ext uri="{FF2B5EF4-FFF2-40B4-BE49-F238E27FC236}">
                <a16:creationId xmlns:a16="http://schemas.microsoft.com/office/drawing/2014/main" id="{CEFAAF1E-D0F4-4F8D-8358-35DDBE4C0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374847" y="3551937"/>
            <a:ext cx="720080" cy="288032"/>
          </a:xfrm>
          <a:prstGeom prst="rect">
            <a:avLst/>
          </a:prstGeom>
          <a:noFill/>
        </p:spPr>
      </p:pic>
      <p:pic>
        <p:nvPicPr>
          <p:cNvPr id="9" name="Picture 2" descr="http://www.ansett-kulecniky.cz/editor/image/produkty2/obrazek_306.gif">
            <a:extLst>
              <a:ext uri="{FF2B5EF4-FFF2-40B4-BE49-F238E27FC236}">
                <a16:creationId xmlns:a16="http://schemas.microsoft.com/office/drawing/2014/main" id="{B85C1429-F9C9-4A62-AA53-8BD5FE5F5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0800000">
            <a:off x="5302839" y="2234713"/>
            <a:ext cx="792088" cy="288032"/>
          </a:xfrm>
          <a:prstGeom prst="rect">
            <a:avLst/>
          </a:prstGeom>
          <a:noFill/>
        </p:spPr>
      </p:pic>
      <p:sp>
        <p:nvSpPr>
          <p:cNvPr id="10" name="Zástupný symbol pro obsah 1">
            <a:extLst>
              <a:ext uri="{FF2B5EF4-FFF2-40B4-BE49-F238E27FC236}">
                <a16:creationId xmlns:a16="http://schemas.microsoft.com/office/drawing/2014/main" id="{E0768647-A8EB-4647-B2A9-BF05549775C4}"/>
              </a:ext>
            </a:extLst>
          </p:cNvPr>
          <p:cNvSpPr txBox="1">
            <a:spLocks/>
          </p:cNvSpPr>
          <p:nvPr/>
        </p:nvSpPr>
        <p:spPr bwMode="auto">
          <a:xfrm>
            <a:off x="6456040" y="2132856"/>
            <a:ext cx="5376730" cy="3528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891" indent="-34289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b="1" kern="1200">
                <a:solidFill>
                  <a:srgbClr val="002060"/>
                </a:solidFill>
                <a:latin typeface="Calibri" pitchFamily="34" charset="0"/>
                <a:ea typeface="+mn-ea"/>
                <a:cs typeface="Arial" pitchFamily="34" charset="0"/>
              </a:defRPr>
            </a:lvl1pPr>
            <a:lvl2pPr marL="742932" indent="-28574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600"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2pPr>
            <a:lvl3pPr marL="1142971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3pPr>
            <a:lvl4pPr marL="1600160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4pPr>
            <a:lvl5pPr marL="2057349" indent="-228594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Arial" pitchFamily="34" charset="0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accent2"/>
                </a:solidFill>
              </a:rPr>
              <a:t>In the coming year, to raise the return on equity by 5%</a:t>
            </a:r>
          </a:p>
          <a:p>
            <a:endParaRPr lang="en-US" sz="2400" dirty="0">
              <a:solidFill>
                <a:schemeClr val="accent2"/>
              </a:solidFill>
            </a:endParaRPr>
          </a:p>
          <a:p>
            <a:r>
              <a:rPr lang="en-US" sz="2400" dirty="0">
                <a:solidFill>
                  <a:schemeClr val="accent2"/>
                </a:solidFill>
              </a:rPr>
              <a:t>Through ongoing product quality reviews, reduce claims by 4%.</a:t>
            </a:r>
          </a:p>
          <a:p>
            <a:endParaRPr lang="en-US" sz="2400" dirty="0">
              <a:solidFill>
                <a:schemeClr val="accent2"/>
              </a:solidFill>
            </a:endParaRPr>
          </a:p>
          <a:p>
            <a:r>
              <a:rPr lang="en-US" sz="2400" dirty="0">
                <a:solidFill>
                  <a:schemeClr val="accent2"/>
                </a:solidFill>
              </a:rPr>
              <a:t>In the next month to implement a management development focusing on ...</a:t>
            </a:r>
            <a:endParaRPr lang="cs-CZ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198346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1_LIDL 2018 1">
  <a:themeElements>
    <a:clrScheme name="Lidl">
      <a:dk1>
        <a:srgbClr val="1F497D"/>
      </a:dk1>
      <a:lt1>
        <a:sysClr val="window" lastClr="FFFFFF"/>
      </a:lt1>
      <a:dk2>
        <a:srgbClr val="1F497D"/>
      </a:dk2>
      <a:lt2>
        <a:srgbClr val="E3EDED"/>
      </a:lt2>
      <a:accent1>
        <a:srgbClr val="1F497D"/>
      </a:accent1>
      <a:accent2>
        <a:srgbClr val="C00000"/>
      </a:accent2>
      <a:accent3>
        <a:srgbClr val="FFFF00"/>
      </a:accent3>
      <a:accent4>
        <a:srgbClr val="F2A007"/>
      </a:accent4>
      <a:accent5>
        <a:srgbClr val="D96B0B"/>
      </a:accent5>
      <a:accent6>
        <a:srgbClr val="974806"/>
      </a:accent6>
      <a:hlink>
        <a:srgbClr val="1F497D"/>
      </a:hlink>
      <a:folHlink>
        <a:srgbClr val="1F497D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noFill/>
        <a:ln w="6350">
          <a:solidFill>
            <a:schemeClr val="bg2">
              <a:lumMod val="50000"/>
            </a:schemeClr>
          </a:solidFill>
          <a:round/>
          <a:headEnd/>
          <a:tailEnd/>
        </a:ln>
        <a:effectLst/>
        <a:scene3d>
          <a:camera prst="orthographicFront"/>
          <a:lightRig rig="threePt" dir="t"/>
        </a:scene3d>
        <a:sp3d>
          <a:bevelT w="0" h="0"/>
        </a:sp3d>
      </a:spPr>
      <a:bodyPr rtlCol="0" anchor="ctr"/>
      <a:lstStyle>
        <a:defPPr algn="ctr" defTabSz="801688">
          <a:defRPr sz="1100" b="1" dirty="0" smtClean="0">
            <a:solidFill>
              <a:srgbClr val="000000"/>
            </a:solidFill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LIDL 2018 1" id="{92D43BEC-1D2B-4B57-A4D4-AAD7479892BB}" vid="{3D71D899-C713-47FB-A2F3-CD0D90E35932}"/>
    </a:ext>
  </a:extLst>
</a:theme>
</file>

<file path=ppt/theme/theme2.xml><?xml version="1.0" encoding="utf-8"?>
<a:theme xmlns:a="http://schemas.openxmlformats.org/drawingml/2006/main" name="QUALMG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Dym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m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ALMG" id="{8004898C-C4A6-4214-A098-A02F1561E124}" vid="{38B26537-DF46-4A54-A80D-65AC51C75FC0}"/>
    </a:ext>
  </a:extLst>
</a:theme>
</file>

<file path=ppt/theme/theme3.xml><?xml version="1.0" encoding="utf-8"?>
<a:theme xmlns:a="http://schemas.openxmlformats.org/drawingml/2006/main" name="Motív balík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LIDL 2018 1</Template>
  <TotalTime>0</TotalTime>
  <Words>306</Words>
  <Application>Microsoft Office PowerPoint</Application>
  <PresentationFormat>Širokouhlá</PresentationFormat>
  <Paragraphs>72</Paragraphs>
  <Slides>11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8</vt:i4>
      </vt:variant>
      <vt:variant>
        <vt:lpstr>Motív</vt:lpstr>
      </vt:variant>
      <vt:variant>
        <vt:i4>2</vt:i4>
      </vt:variant>
      <vt:variant>
        <vt:lpstr>Nadpisy snímok</vt:lpstr>
      </vt:variant>
      <vt:variant>
        <vt:i4>11</vt:i4>
      </vt:variant>
    </vt:vector>
  </HeadingPairs>
  <TitlesOfParts>
    <vt:vector size="21" baseType="lpstr">
      <vt:lpstr>ＭＳ Ｐゴシック</vt:lpstr>
      <vt:lpstr>Arial</vt:lpstr>
      <vt:lpstr>Arial Black</vt:lpstr>
      <vt:lpstr>Calibri</vt:lpstr>
      <vt:lpstr>Century Gothic</vt:lpstr>
      <vt:lpstr>Comic Sans MS</vt:lpstr>
      <vt:lpstr>Wingdings</vt:lpstr>
      <vt:lpstr>Wingdings 3</vt:lpstr>
      <vt:lpstr>1_LIDL 2018 1</vt:lpstr>
      <vt:lpstr>QUALMG</vt:lpstr>
      <vt:lpstr>Management By Objectives</vt:lpstr>
      <vt:lpstr>Practice</vt:lpstr>
      <vt:lpstr>ABC priority matrix</vt:lpstr>
      <vt:lpstr>ABC priority matrix</vt:lpstr>
      <vt:lpstr>Planning - prioritization</vt:lpstr>
      <vt:lpstr>ABC priority matrix</vt:lpstr>
      <vt:lpstr>S.M.A.R.T.</vt:lpstr>
      <vt:lpstr>S.M.A.R.T. goals</vt:lpstr>
      <vt:lpstr>Objectives - general vs. specific</vt:lpstr>
      <vt:lpstr>Edification</vt:lpstr>
      <vt:lpstr>Notes and instructions for the practice: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2018-10-30T17:18:36Z</dcterms:created>
  <dcterms:modified xsi:type="dcterms:W3CDTF">2018-11-06T13:36:25Z</dcterms:modified>
</cp:coreProperties>
</file>