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6" r:id="rId1"/>
  </p:sldMasterIdLst>
  <p:notesMasterIdLst>
    <p:notesMasterId r:id="rId15"/>
  </p:notesMasterIdLst>
  <p:sldIdLst>
    <p:sldId id="278" r:id="rId2"/>
    <p:sldId id="2054" r:id="rId3"/>
    <p:sldId id="281" r:id="rId4"/>
    <p:sldId id="2055" r:id="rId5"/>
    <p:sldId id="2056" r:id="rId6"/>
    <p:sldId id="2057" r:id="rId7"/>
    <p:sldId id="2058" r:id="rId8"/>
    <p:sldId id="2059" r:id="rId9"/>
    <p:sldId id="2061" r:id="rId10"/>
    <p:sldId id="2062" r:id="rId11"/>
    <p:sldId id="2060" r:id="rId12"/>
    <p:sldId id="2065" r:id="rId13"/>
    <p:sldId id="2052" r:id="rId14"/>
  </p:sldIdLst>
  <p:sldSz cx="12192000" cy="6858000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47" autoAdjust="0"/>
  </p:normalViewPr>
  <p:slideViewPr>
    <p:cSldViewPr>
      <p:cViewPr varScale="1">
        <p:scale>
          <a:sx n="78" d="100"/>
          <a:sy n="78" d="100"/>
        </p:scale>
        <p:origin x="77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k-SK" dirty="0" err="1"/>
              <a:t>Ideal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sk-SK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Hárok1!$B$1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69A-4FBD-85C5-BB845B5597A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69A-4FBD-85C5-BB845B5597A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69A-4FBD-85C5-BB845B5597A5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sk-SK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Hárok1!$A$2:$A$4</c:f>
              <c:strCache>
                <c:ptCount val="3"/>
                <c:pt idx="0">
                  <c:v>Planned tasks and development, reserve</c:v>
                </c:pt>
                <c:pt idx="1">
                  <c:v>Current projects</c:v>
                </c:pt>
                <c:pt idx="2">
                  <c:v>Routine jobs - operatives, time thieves ...</c:v>
                </c:pt>
              </c:strCache>
            </c:strRef>
          </c:cat>
          <c:val>
            <c:numRef>
              <c:f>Hárok1!$B$2:$B$4</c:f>
              <c:numCache>
                <c:formatCode>General</c:formatCode>
                <c:ptCount val="3"/>
                <c:pt idx="0">
                  <c:v>60</c:v>
                </c:pt>
                <c:pt idx="1">
                  <c:v>25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E7-465D-9369-A9F8C7731D39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004336459008162"/>
          <c:y val="0.66406569606403032"/>
          <c:w val="0.32850408396181086"/>
          <c:h val="0.31523195185788183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sk-SK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sk-SK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k-SK" dirty="0" err="1"/>
              <a:t>Real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sk-SK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Hárok1!$B$1</c:f>
              <c:strCache>
                <c:ptCount val="1"/>
                <c:pt idx="0">
                  <c:v>Predaj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673-46E9-BBD6-3801936C0A7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673-46E9-BBD6-3801936C0A7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4673-46E9-BBD6-3801936C0A7E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sk-SK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Hárok1!$A$2:$A$4</c:f>
              <c:strCache>
                <c:ptCount val="3"/>
                <c:pt idx="0">
                  <c:v>Plánované úloh a rozvoj, rezerva</c:v>
                </c:pt>
                <c:pt idx="1">
                  <c:v>Prebiehajúce projekty</c:v>
                </c:pt>
                <c:pt idx="2">
                  <c:v>Rutinné práce - operatíva, zlodeji času...</c:v>
                </c:pt>
              </c:strCache>
            </c:strRef>
          </c:cat>
          <c:val>
            <c:numRef>
              <c:f>Hárok1!$B$2:$B$4</c:f>
              <c:numCache>
                <c:formatCode>General</c:formatCode>
                <c:ptCount val="3"/>
                <c:pt idx="0">
                  <c:v>15</c:v>
                </c:pt>
                <c:pt idx="1">
                  <c:v>25</c:v>
                </c:pt>
                <c:pt idx="2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673-46E9-BBD6-3801936C0A7E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sk-S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F2A096-31A5-4FCC-AF96-02E6202ED124}" type="datetimeFigureOut">
              <a:rPr lang="sk-SK" smtClean="0"/>
              <a:t>06.11.2018</a:t>
            </a:fld>
            <a:endParaRPr lang="sk-SK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C73916-4A32-4212-A16C-952E6A3F53BF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408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defRPr/>
            </a:pPr>
            <a:r>
              <a:rPr lang="sk-SK" sz="1200" b="1" dirty="0"/>
              <a:t>Metóda </a:t>
            </a:r>
            <a:r>
              <a:rPr lang="sk-SK" sz="1200" b="1" dirty="0" err="1"/>
              <a:t>nalýzy</a:t>
            </a:r>
            <a:r>
              <a:rPr lang="sk-SK" sz="1200" b="1" dirty="0"/>
              <a:t> rušivých vplyvov</a:t>
            </a:r>
          </a:p>
          <a:p>
            <a:pPr algn="just" eaLnBrk="1" hangingPunct="1">
              <a:defRPr/>
            </a:pPr>
            <a:endParaRPr lang="sk-SK" sz="1200" dirty="0"/>
          </a:p>
          <a:p>
            <a:pPr algn="just" eaLnBrk="1" hangingPunct="1">
              <a:defRPr/>
            </a:pPr>
            <a:r>
              <a:rPr lang="sk-SK" sz="1200" dirty="0"/>
              <a:t>Veďte si veľmi dôkladné záznamy o spotrebe svojho času z minúty na minútu a následne ich analyzujte. Analyzovať musíte v podstate všetko. </a:t>
            </a:r>
          </a:p>
          <a:p>
            <a:pPr algn="just" eaLnBrk="1" hangingPunct="1">
              <a:defRPr/>
            </a:pPr>
            <a:r>
              <a:rPr lang="sk-SK" sz="1200" dirty="0"/>
              <a:t>Vytvorte si zoznam </a:t>
            </a:r>
            <a:r>
              <a:rPr lang="sk-SK" sz="1200" b="1" dirty="0"/>
              <a:t>rušivých vplyvov</a:t>
            </a:r>
            <a:r>
              <a:rPr lang="sk-SK" sz="1200" dirty="0"/>
              <a:t>, </a:t>
            </a:r>
            <a:r>
              <a:rPr lang="sk-SK" sz="1200" b="1" dirty="0"/>
              <a:t>kto Vás rušil</a:t>
            </a:r>
            <a:r>
              <a:rPr lang="sk-SK" sz="1200" dirty="0"/>
              <a:t> a </a:t>
            </a:r>
            <a:r>
              <a:rPr lang="sk-SK" sz="1200" b="1" dirty="0"/>
              <a:t>prečo Vás rušil</a:t>
            </a:r>
            <a:r>
              <a:rPr lang="sk-SK" sz="1200" dirty="0"/>
              <a:t>. Uvedený zoznam si zaznamenajte do tabuľky.</a:t>
            </a:r>
          </a:p>
          <a:p>
            <a:pPr algn="just" eaLnBrk="1" hangingPunct="1">
              <a:defRPr/>
            </a:pPr>
            <a:r>
              <a:rPr lang="sk-SK" sz="1200" dirty="0"/>
              <a:t>Zapisujte všetky telefónne hovory, schôdzky, napísané a spracované dokumenty, príp. iné aktivity, včítane zoznamu ďalších pracovných stretnutí. </a:t>
            </a:r>
          </a:p>
          <a:p>
            <a:pPr algn="just" eaLnBrk="1" hangingPunct="1">
              <a:defRPr/>
            </a:pPr>
            <a:r>
              <a:rPr lang="sk-SK" sz="1200" dirty="0"/>
              <a:t>Takto získané informácie potom vyhodnocujte, aby ste mohli získať predstavu ako postupovať, aby ste získali viacej času. </a:t>
            </a:r>
          </a:p>
          <a:p>
            <a:pPr algn="just" eaLnBrk="1" hangingPunct="1">
              <a:defRPr/>
            </a:pPr>
            <a:endParaRPr lang="sk-SK" sz="1200" dirty="0"/>
          </a:p>
          <a:p>
            <a:pPr algn="just" eaLnBrk="1" hangingPunct="1">
              <a:defRPr/>
            </a:pPr>
            <a:r>
              <a:rPr lang="sk-SK" sz="1200" b="1" dirty="0"/>
              <a:t>Metóda stanovenia cieľa</a:t>
            </a:r>
          </a:p>
          <a:p>
            <a:pPr algn="just" eaLnBrk="1" hangingPunct="1">
              <a:defRPr/>
            </a:pPr>
            <a:endParaRPr lang="sk-SK" sz="1200" dirty="0"/>
          </a:p>
          <a:p>
            <a:pPr marL="533400" indent="-533400" algn="just" eaLnBrk="1" hangingPunct="1">
              <a:defRPr/>
            </a:pPr>
            <a:r>
              <a:rPr lang="sk-SK" sz="2200" dirty="0"/>
              <a:t>Existuje mnoho spôsobov, ako si roztriediť činnosti, aby ste využili svoj čas. Jedným z nich je aj spôsob, v ktorom si rozdelíte zoznam aktivít do troch skupín:  </a:t>
            </a:r>
          </a:p>
          <a:p>
            <a:pPr marL="914400" lvl="1" indent="-457200" algn="just" eaLnBrk="1" hangingPunct="1">
              <a:buFontTx/>
              <a:buAutoNum type="arabicPeriod"/>
              <a:defRPr/>
            </a:pPr>
            <a:r>
              <a:rPr lang="sk-SK" dirty="0"/>
              <a:t>Čo musím urobiť. </a:t>
            </a:r>
          </a:p>
          <a:p>
            <a:pPr marL="914400" lvl="1" indent="-457200" algn="just" eaLnBrk="1" hangingPunct="1">
              <a:buFontTx/>
              <a:buAutoNum type="arabicPeriod"/>
              <a:defRPr/>
            </a:pPr>
            <a:r>
              <a:rPr lang="sk-SK" dirty="0"/>
              <a:t>Čo by som mal urobiť. </a:t>
            </a:r>
          </a:p>
          <a:p>
            <a:pPr marL="914400" lvl="1" indent="-457200" algn="just" eaLnBrk="1" hangingPunct="1">
              <a:buFontTx/>
              <a:buAutoNum type="arabicPeriod"/>
              <a:defRPr/>
            </a:pPr>
            <a:r>
              <a:rPr lang="sk-SK" dirty="0"/>
              <a:t>Čo by bolo dobré urobiť (čo chcem urobiť). </a:t>
            </a:r>
          </a:p>
          <a:p>
            <a:pPr marL="533400" lvl="1" indent="-533400" algn="just" eaLnBrk="1" hangingPunct="1">
              <a:buClr>
                <a:schemeClr val="hlink"/>
              </a:buClr>
              <a:buFont typeface="Wingdings" panose="05000000000000000000" pitchFamily="2" charset="2"/>
              <a:buChar char="n"/>
              <a:defRPr/>
            </a:pPr>
            <a:r>
              <a:rPr lang="sk-SK" sz="220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Následne si vytvorte zoznam úloh na najbližšie obdobie (týždeň) a rozdeľte ho podľa priorít.</a:t>
            </a:r>
          </a:p>
          <a:p>
            <a:pPr algn="just" eaLnBrk="1" hangingPunct="1">
              <a:defRPr/>
            </a:pPr>
            <a:endParaRPr lang="sk-SK" sz="1200" dirty="0"/>
          </a:p>
          <a:p>
            <a:pPr algn="just" eaLnBrk="1" hangingPunct="1">
              <a:defRPr/>
            </a:pPr>
            <a:endParaRPr lang="sk-SK" sz="1200" dirty="0"/>
          </a:p>
          <a:p>
            <a:pPr algn="just" eaLnBrk="1" hangingPunct="1">
              <a:defRPr/>
            </a:pPr>
            <a:endParaRPr lang="sk-SK" sz="1200" dirty="0"/>
          </a:p>
          <a:p>
            <a:endParaRPr lang="sk-SK" dirty="0"/>
          </a:p>
        </p:txBody>
      </p:sp>
      <p:sp>
        <p:nvSpPr>
          <p:cNvPr id="4" name="Zástupný objekt pre hlavičku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/>
              <a:t>Corporate Design</a:t>
            </a:r>
          </a:p>
        </p:txBody>
      </p:sp>
      <p:sp>
        <p:nvSpPr>
          <p:cNvPr id="5" name="Zástupný objekt pre číslo snímky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0DA915-7661-4120-A42C-BB52BC404D03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0908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hlavičku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/>
              <a:t>Corporate Design</a:t>
            </a:r>
          </a:p>
        </p:txBody>
      </p:sp>
      <p:sp>
        <p:nvSpPr>
          <p:cNvPr id="5" name="Zástupný objekt pre číslo snímky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0DA915-7661-4120-A42C-BB52BC404D03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0932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47675" indent="-447675">
              <a:lnSpc>
                <a:spcPct val="90000"/>
              </a:lnSpc>
              <a:buFontTx/>
              <a:buNone/>
              <a:defRPr/>
            </a:pPr>
            <a:r>
              <a:rPr lang="pl-PL" b="1" dirty="0">
                <a:solidFill>
                  <a:srgbClr val="FF0000"/>
                </a:solidFill>
              </a:rPr>
              <a:t>Zlodeji času – ako sa cítim</a:t>
            </a:r>
            <a:endParaRPr lang="sk-SK" dirty="0"/>
          </a:p>
          <a:p>
            <a:pPr marL="447675" indent="-447675">
              <a:lnSpc>
                <a:spcPct val="90000"/>
              </a:lnSpc>
              <a:buFontTx/>
              <a:buNone/>
              <a:defRPr/>
            </a:pPr>
            <a:endParaRPr lang="sk-SK" dirty="0"/>
          </a:p>
          <a:p>
            <a:pPr marL="447675" indent="-447675">
              <a:lnSpc>
                <a:spcPct val="90000"/>
              </a:lnSpc>
              <a:buFontTx/>
              <a:buNone/>
              <a:defRPr/>
            </a:pPr>
            <a:r>
              <a:rPr lang="sk-SK" dirty="0"/>
              <a:t>- nosím veľa vecí v hlave</a:t>
            </a:r>
          </a:p>
          <a:p>
            <a:pPr marL="447675" indent="-447675">
              <a:lnSpc>
                <a:spcPct val="90000"/>
              </a:lnSpc>
              <a:buFontTx/>
              <a:buNone/>
              <a:defRPr/>
            </a:pPr>
            <a:r>
              <a:rPr lang="sk-SK" dirty="0"/>
              <a:t>- často sa cítim unavený(a)</a:t>
            </a:r>
          </a:p>
          <a:p>
            <a:pPr marL="447675" indent="-447675">
              <a:lnSpc>
                <a:spcPct val="90000"/>
              </a:lnSpc>
              <a:buFontTx/>
              <a:buNone/>
              <a:defRPr/>
            </a:pPr>
            <a:r>
              <a:rPr lang="sk-SK" dirty="0"/>
              <a:t>- horšie sa mi spolupracuje s kolegami v tíme  </a:t>
            </a:r>
          </a:p>
          <a:p>
            <a:pPr marL="447675" indent="-447675">
              <a:lnSpc>
                <a:spcPct val="90000"/>
              </a:lnSpc>
              <a:buFontTx/>
              <a:buNone/>
              <a:defRPr/>
            </a:pPr>
            <a:r>
              <a:rPr lang="sk-SK" dirty="0"/>
              <a:t>- moja fyzická kondícia nie je v poriadku</a:t>
            </a:r>
          </a:p>
          <a:p>
            <a:pPr marL="447675" indent="-447675">
              <a:lnSpc>
                <a:spcPct val="90000"/>
              </a:lnSpc>
              <a:buFontTx/>
              <a:buNone/>
              <a:defRPr/>
            </a:pPr>
            <a:r>
              <a:rPr lang="sk-SK" dirty="0"/>
              <a:t>- vzťahy okolo mňa sú horšie, ako chcem</a:t>
            </a:r>
          </a:p>
          <a:p>
            <a:pPr marL="447675" indent="-447675">
              <a:lnSpc>
                <a:spcPct val="90000"/>
              </a:lnSpc>
              <a:buFontTx/>
              <a:buNone/>
              <a:defRPr/>
            </a:pPr>
            <a:r>
              <a:rPr lang="sk-SK" dirty="0"/>
              <a:t>- žijem vo veľkom časovom strese      (robím často niekoľko vecí naraz) </a:t>
            </a:r>
          </a:p>
          <a:p>
            <a:pPr marL="447675" indent="-447675">
              <a:lnSpc>
                <a:spcPct val="90000"/>
              </a:lnSpc>
              <a:buFontTx/>
              <a:buNone/>
              <a:defRPr/>
            </a:pPr>
            <a:r>
              <a:rPr lang="sk-SK" dirty="0"/>
              <a:t>- nemám čas na odpočinok</a:t>
            </a:r>
          </a:p>
          <a:p>
            <a:endParaRPr lang="sk-SK" dirty="0"/>
          </a:p>
        </p:txBody>
      </p:sp>
      <p:sp>
        <p:nvSpPr>
          <p:cNvPr id="4" name="Zástupný objekt pre hlavičku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/>
              <a:t>Corporate Design</a:t>
            </a:r>
          </a:p>
        </p:txBody>
      </p:sp>
      <p:sp>
        <p:nvSpPr>
          <p:cNvPr id="5" name="Zástupný objekt pre číslo snímky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0DA915-7661-4120-A42C-BB52BC404D03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8159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hlavičku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/>
              <a:t>Corporate Design</a:t>
            </a:r>
          </a:p>
        </p:txBody>
      </p:sp>
      <p:sp>
        <p:nvSpPr>
          <p:cNvPr id="5" name="Zástupný objekt pre číslo snímky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0DA915-7661-4120-A42C-BB52BC404D03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252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sk-SK" sz="1200" b="1" dirty="0"/>
              <a:t>1. </a:t>
            </a:r>
            <a:r>
              <a:rPr lang="sk-SK" sz="1200" b="1" dirty="0" err="1"/>
              <a:t>Paretov</a:t>
            </a:r>
            <a:r>
              <a:rPr lang="sk-SK" sz="1200" b="1" dirty="0"/>
              <a:t> princíp: 20% našich aktivít</a:t>
            </a:r>
            <a:r>
              <a:rPr lang="sk-SK" sz="1200" b="1" dirty="0">
                <a:effectLst/>
              </a:rPr>
              <a:t> zodpovedá 80% všetkých výsledkov</a:t>
            </a:r>
          </a:p>
          <a:p>
            <a:pPr>
              <a:defRPr/>
            </a:pPr>
            <a:r>
              <a:rPr lang="sk-SK" sz="1200" dirty="0"/>
              <a:t>Vaša práca pozostáva z činností, ktoré prispievajú ku konečnému výsledku. </a:t>
            </a:r>
          </a:p>
          <a:p>
            <a:pPr>
              <a:defRPr/>
            </a:pPr>
            <a:r>
              <a:rPr lang="sk-SK" sz="1200" dirty="0"/>
              <a:t>Použitím </a:t>
            </a:r>
            <a:r>
              <a:rPr lang="sk-SK" sz="1200" dirty="0" err="1"/>
              <a:t>Paretovho</a:t>
            </a:r>
            <a:r>
              <a:rPr lang="sk-SK" sz="1200" dirty="0"/>
              <a:t> princípu zistíte, že len 20% vašich aktivít zodpovedá 80-tim % všetkých vašich výsledkov a že 80% vašich aktivít vedie k 20%-</a:t>
            </a:r>
            <a:r>
              <a:rPr lang="sk-SK" sz="1200" dirty="0" err="1"/>
              <a:t>nému</a:t>
            </a:r>
            <a:r>
              <a:rPr lang="sk-SK" sz="1200" dirty="0"/>
              <a:t> výsledku. </a:t>
            </a:r>
          </a:p>
          <a:p>
            <a:pPr>
              <a:defRPr/>
            </a:pPr>
            <a:r>
              <a:rPr lang="sk-SK" sz="1200" dirty="0"/>
              <a:t>Prečo míňate štyri pätiny vášho času na 20%-</a:t>
            </a:r>
            <a:r>
              <a:rPr lang="sk-SK" sz="1200" dirty="0" err="1"/>
              <a:t>ný</a:t>
            </a:r>
            <a:r>
              <a:rPr lang="sk-SK" sz="1200" dirty="0"/>
              <a:t> zisk? Nemohli by ste míňať tento čas na niečo užitočnejšie? Skúste si spraviť približný odhad toho, ako trávite váš čas. Overte si, či naozaj nie je pravda, že z 80-tich % vášho času získavate len 20%-</a:t>
            </a:r>
            <a:r>
              <a:rPr lang="sk-SK" sz="1200" dirty="0" err="1"/>
              <a:t>né</a:t>
            </a:r>
            <a:r>
              <a:rPr lang="sk-SK" sz="1200" dirty="0"/>
              <a:t> výsledky. Keď sa vám potvrdí, že len malá časť vášho úsilia prináša skutočné výsledky, môžete sa začať sústrediť len na tie aktivity, ktoré sú naozaj zmysluplné.</a:t>
            </a:r>
          </a:p>
          <a:p>
            <a:pPr>
              <a:defRPr/>
            </a:pPr>
            <a:endParaRPr lang="sk-SK" sz="1200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k-SK" sz="1200" b="1" dirty="0"/>
              <a:t>2. </a:t>
            </a:r>
            <a:r>
              <a:rPr lang="sk-SK" sz="1200" b="1" dirty="0" err="1"/>
              <a:t>Druckerov</a:t>
            </a:r>
            <a:r>
              <a:rPr lang="sk-SK" sz="1200" b="1" i="1" dirty="0"/>
              <a:t> </a:t>
            </a:r>
            <a:r>
              <a:rPr lang="sk-SK" sz="1200" b="1" dirty="0"/>
              <a:t>výrok</a:t>
            </a:r>
            <a:r>
              <a:rPr lang="sk-SK" sz="1200" b="1" i="1" dirty="0"/>
              <a:t>: </a:t>
            </a:r>
            <a:r>
              <a:rPr lang="sk-SK" sz="1200" b="1" dirty="0"/>
              <a:t>Urobte najdôležitejšie veci ako prvé</a:t>
            </a:r>
            <a:endParaRPr lang="sk-SK" sz="1200" dirty="0"/>
          </a:p>
          <a:p>
            <a:pPr>
              <a:defRPr/>
            </a:pPr>
            <a:r>
              <a:rPr lang="sk-SK" sz="1200" dirty="0"/>
              <a:t>Hoci sa výrok „Keď sú najdôležitejšie veci urobené, môžete sa presunúť na tie menej dôležité, ktoré sú teraz na prvom mieste“ pripisuje P.F. </a:t>
            </a:r>
            <a:r>
              <a:rPr lang="sk-SK" sz="1200" dirty="0" err="1"/>
              <a:t>Druckerovi</a:t>
            </a:r>
            <a:r>
              <a:rPr lang="sk-SK" sz="1200" dirty="0"/>
              <a:t>, ako prvý túto unikátnu myšlienku sformuloval expert zaoberajúci sa efektivitou, Ivy </a:t>
            </a:r>
            <a:r>
              <a:rPr lang="sk-SK" sz="1200" dirty="0" err="1"/>
              <a:t>Lee</a:t>
            </a:r>
            <a:r>
              <a:rPr lang="sk-SK" sz="1200" dirty="0"/>
              <a:t>. </a:t>
            </a:r>
          </a:p>
          <a:p>
            <a:pPr>
              <a:defRPr/>
            </a:pPr>
            <a:r>
              <a:rPr lang="sk-SK" sz="1200" dirty="0"/>
              <a:t>Podstata tejto techniky - vytvorte si zoznam povinností, ktoré je potrebné vykonať a zoraďte ich na základe dôležitosti, resp. poradia, v ktorom majú byť zrealizované. To vám zaručí, že svoju pozornosť zameriate na 20% najdôležitejších aktivít, ktoré vám prinesú skutočné výsledky a nebudete sa zbytočne zdržiavať nepodstatnými vecami</a:t>
            </a:r>
          </a:p>
          <a:p>
            <a:pPr>
              <a:defRPr/>
            </a:pPr>
            <a:endParaRPr lang="sk-SK" sz="1200" dirty="0"/>
          </a:p>
          <a:p>
            <a:pPr>
              <a:defRPr/>
            </a:pPr>
            <a:r>
              <a:rPr lang="sk-SK" sz="1200" b="1" dirty="0"/>
              <a:t>3. </a:t>
            </a:r>
            <a:r>
              <a:rPr lang="sk-SK" sz="1200" b="1" dirty="0" err="1"/>
              <a:t>Parkinsonov</a:t>
            </a:r>
            <a:r>
              <a:rPr lang="sk-SK" sz="1200" b="1" dirty="0"/>
              <a:t> zákon: Práca sa rozrastá natoľko, aby vyplnila čas vymedzený na svoju realizáciu</a:t>
            </a:r>
          </a:p>
          <a:p>
            <a:pPr>
              <a:defRPr/>
            </a:pPr>
            <a:r>
              <a:rPr lang="sk-SK" sz="1200" dirty="0">
                <a:effectLst/>
              </a:rPr>
              <a:t>Poukazuje na dôsledky nedodržiavania </a:t>
            </a:r>
            <a:r>
              <a:rPr lang="sk-SK" sz="1200" dirty="0" err="1">
                <a:effectLst/>
              </a:rPr>
              <a:t>Paretovho</a:t>
            </a:r>
            <a:r>
              <a:rPr lang="sk-SK" sz="1200" dirty="0">
                <a:effectLst/>
              </a:rPr>
              <a:t> a </a:t>
            </a:r>
            <a:r>
              <a:rPr lang="sk-SK" sz="1200" dirty="0" err="1">
                <a:effectLst/>
              </a:rPr>
              <a:t>Druckerovho</a:t>
            </a:r>
            <a:r>
              <a:rPr lang="sk-SK" sz="1200" dirty="0">
                <a:effectLst/>
              </a:rPr>
              <a:t> pravidla, kedy čakáte do poslednej minúty, kým skutočne prácu urobíte, zatiaľ čo 80% vášho času ste minuli zbytočne. </a:t>
            </a:r>
          </a:p>
          <a:p>
            <a:pPr>
              <a:defRPr/>
            </a:pPr>
            <a:r>
              <a:rPr lang="sk-SK" sz="1200" dirty="0">
                <a:effectLst/>
              </a:rPr>
              <a:t>Plánujte si stále kratšie a kratšie termíny. Urobte si vašu prácu a posuňte sa k ďalšiemu bodu na vašom zozname. </a:t>
            </a:r>
          </a:p>
          <a:p>
            <a:pPr>
              <a:defRPr/>
            </a:pPr>
            <a:r>
              <a:rPr lang="sk-SK" sz="1200" dirty="0">
                <a:effectLst/>
              </a:rPr>
              <a:t>Odkladanie povinností predstavuje jednu zo </a:t>
            </a:r>
            <a:r>
              <a:rPr lang="sk-SK" sz="1200" dirty="0" err="1">
                <a:effectLst/>
              </a:rPr>
              <a:t>zdržiavacích</a:t>
            </a:r>
            <a:r>
              <a:rPr lang="sk-SK" sz="1200" dirty="0">
                <a:effectLst/>
              </a:rPr>
              <a:t> taktík. Obavy a strach, že výsledok nebude správny alebo dostatočne jasný vás paralyzuje, stávate sa apatickí a nečinní.</a:t>
            </a:r>
          </a:p>
          <a:p>
            <a:pPr>
              <a:defRPr/>
            </a:pPr>
            <a:r>
              <a:rPr lang="sk-SK" sz="1200" dirty="0">
                <a:effectLst/>
              </a:rPr>
              <a:t>Môžeme požiadať o pomoc aj inú osobu. Dôležité ostáva, aby ste spravili určitý pokrok, aj keď len malý. </a:t>
            </a:r>
          </a:p>
          <a:p>
            <a:pPr>
              <a:defRPr/>
            </a:pPr>
            <a:endParaRPr lang="sk-SK" sz="1200" dirty="0">
              <a:effectLst/>
            </a:endParaRPr>
          </a:p>
          <a:p>
            <a:pPr>
              <a:defRPr/>
            </a:pPr>
            <a:r>
              <a:rPr lang="sk-SK" sz="1200" b="1" dirty="0"/>
              <a:t>4. </a:t>
            </a:r>
            <a:r>
              <a:rPr lang="sk-SK" sz="1200" b="1" dirty="0" err="1"/>
              <a:t>Campbellovo</a:t>
            </a:r>
            <a:r>
              <a:rPr lang="sk-SK" sz="1200" b="1" dirty="0"/>
              <a:t> prikázanie - Nie všetko musí byť perfektné</a:t>
            </a:r>
          </a:p>
          <a:p>
            <a:pPr>
              <a:defRPr/>
            </a:pPr>
            <a:r>
              <a:rPr lang="sk-SK" sz="1200" dirty="0">
                <a:effectLst/>
              </a:rPr>
              <a:t>Mnohí ľudia sú sužovaní perfekcionizmom, ktorý predstavuje ďalšiu </a:t>
            </a:r>
            <a:r>
              <a:rPr lang="sk-SK" sz="1200" dirty="0" err="1">
                <a:effectLst/>
              </a:rPr>
              <a:t>zdržiavaciu</a:t>
            </a:r>
            <a:r>
              <a:rPr lang="sk-SK" sz="1200" dirty="0">
                <a:effectLst/>
              </a:rPr>
              <a:t> taktiku. </a:t>
            </a:r>
          </a:p>
          <a:p>
            <a:pPr>
              <a:defRPr/>
            </a:pPr>
            <a:r>
              <a:rPr lang="sk-SK" sz="1200" dirty="0">
                <a:effectLst/>
              </a:rPr>
              <a:t>Toto pravidlo nemá byť navádzanie k nekvalitnej práci. Snažte sa vykonávať vašu prácu zo všetkých síl, ale zároveň nezabúdajte na </a:t>
            </a:r>
            <a:r>
              <a:rPr lang="sk-SK" sz="1200" dirty="0" err="1">
                <a:effectLst/>
              </a:rPr>
              <a:t>Paretov</a:t>
            </a:r>
            <a:r>
              <a:rPr lang="sk-SK" sz="1200" dirty="0">
                <a:effectLst/>
              </a:rPr>
              <a:t>, </a:t>
            </a:r>
            <a:r>
              <a:rPr lang="sk-SK" sz="1200" dirty="0" err="1">
                <a:effectLst/>
              </a:rPr>
              <a:t>Druckerov</a:t>
            </a:r>
            <a:r>
              <a:rPr lang="sk-SK" sz="1200" dirty="0">
                <a:effectLst/>
              </a:rPr>
              <a:t> a </a:t>
            </a:r>
            <a:r>
              <a:rPr lang="sk-SK" sz="1200" dirty="0" err="1">
                <a:effectLst/>
              </a:rPr>
              <a:t>Parkinsonov</a:t>
            </a:r>
            <a:r>
              <a:rPr lang="sk-SK" sz="1200" dirty="0">
                <a:effectLst/>
              </a:rPr>
              <a:t> princíp. </a:t>
            </a:r>
          </a:p>
          <a:p>
            <a:pPr>
              <a:defRPr/>
            </a:pPr>
            <a:r>
              <a:rPr lang="sk-SK" sz="1200" dirty="0">
                <a:effectLst/>
              </a:rPr>
              <a:t>Urobte určitý pokrok! Začnite konať! Ináč sa nepohnete z miesta, kde sa práve nachádzate - plní starostí kvôli stratenému času a nedokončenej robote.</a:t>
            </a:r>
          </a:p>
          <a:p>
            <a:pPr>
              <a:defRPr/>
            </a:pPr>
            <a:r>
              <a:rPr lang="sk-SK" sz="1200" dirty="0">
                <a:effectLst/>
              </a:rPr>
              <a:t>A nezabudnite! Spraviť niečo, aj keď nie perfektne, je polovica úspechu!</a:t>
            </a:r>
          </a:p>
          <a:p>
            <a:pPr>
              <a:defRPr/>
            </a:pPr>
            <a:r>
              <a:rPr lang="sk-SK" sz="1200" dirty="0">
                <a:effectLst/>
              </a:rPr>
              <a:t>Ako si vy viete zorganizovať váš čas?</a:t>
            </a:r>
          </a:p>
          <a:p>
            <a:pPr>
              <a:defRPr/>
            </a:pPr>
            <a:endParaRPr lang="sk-SK" sz="1200" dirty="0">
              <a:effectLst/>
            </a:endParaRPr>
          </a:p>
          <a:p>
            <a:pPr>
              <a:defRPr/>
            </a:pPr>
            <a:endParaRPr lang="sk-SK" sz="1200" dirty="0"/>
          </a:p>
          <a:p>
            <a:pPr>
              <a:defRPr/>
            </a:pPr>
            <a:endParaRPr lang="sk-SK" sz="1200" dirty="0"/>
          </a:p>
          <a:p>
            <a:pPr>
              <a:defRPr/>
            </a:pPr>
            <a:endParaRPr lang="sk-SK" sz="1200" dirty="0"/>
          </a:p>
          <a:p>
            <a:pPr>
              <a:defRPr/>
            </a:pPr>
            <a:endParaRPr lang="sk-SK" sz="1200" dirty="0"/>
          </a:p>
          <a:p>
            <a:pPr>
              <a:defRPr/>
            </a:pPr>
            <a:endParaRPr lang="sk-SK" sz="1200" dirty="0"/>
          </a:p>
          <a:p>
            <a:endParaRPr lang="sk-SK" dirty="0"/>
          </a:p>
        </p:txBody>
      </p:sp>
      <p:sp>
        <p:nvSpPr>
          <p:cNvPr id="4" name="Zástupný objekt pre hlavičku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/>
              <a:t>Corporate Design</a:t>
            </a:r>
          </a:p>
        </p:txBody>
      </p:sp>
      <p:sp>
        <p:nvSpPr>
          <p:cNvPr id="5" name="Zástupný objekt pre číslo snímky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0DA915-7661-4120-A42C-BB52BC404D03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5231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/>
              <a:t>Kliknutím upravte štýl predlohy podnadpisu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5646E85A-8FFA-4355-8AC0-76045A4CFF1A}" type="datetimeFigureOut">
              <a:rPr lang="en-GB" smtClean="0"/>
              <a:t>06/11/2018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506694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5646E85A-8FFA-4355-8AC0-76045A4CFF1A}" type="datetimeFigureOut">
              <a:rPr lang="en-GB" smtClean="0"/>
              <a:t>06/11/2018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885908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5646E85A-8FFA-4355-8AC0-76045A4CFF1A}" type="datetimeFigureOut">
              <a:rPr lang="en-GB" smtClean="0"/>
              <a:t>06/11/2018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2796290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nhalt | Titel 1-zeil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7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142878"/>
            <a:ext cx="109728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k-SK"/>
              <a:t>Kliknutím upravte štýl predlohy nadpisu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18900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071549"/>
            <a:ext cx="5384800" cy="515464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071549"/>
            <a:ext cx="5384800" cy="515464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266619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23585D7-65AE-441C-B233-DD8CA20DF2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07" y="6149506"/>
            <a:ext cx="617651" cy="617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286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</p:sldLayoutIdLst>
  <p:transition>
    <p:fade/>
  </p:transition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6AF95915-6D95-45BE-83EC-D58E5B9BDD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k-SK" altLang="sk-SK" dirty="0"/>
              <a:t>PLANNING IN THE TIME</a:t>
            </a:r>
            <a:endParaRPr lang="cs-CZ" altLang="sk-SK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C6229C1A-550F-45CD-B1D5-0439714EF9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424" y="1484784"/>
            <a:ext cx="3888432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 kern="1200">
                <a:solidFill>
                  <a:srgbClr val="002060"/>
                </a:solidFill>
                <a:latin typeface="Calibri" pitchFamily="34" charset="0"/>
                <a:ea typeface="+mj-ea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342892" algn="ctr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685783" algn="ctr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1028675" algn="ctr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1371566" algn="ctr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2000" dirty="0"/>
              <a:t>“Time management” </a:t>
            </a:r>
            <a:r>
              <a:rPr lang="en-US" sz="2000" b="0" dirty="0"/>
              <a:t>is the process of organizing and planning how to divide your time between specific activities. </a:t>
            </a:r>
            <a:endParaRPr lang="sk-SK" sz="2000" b="0" dirty="0"/>
          </a:p>
          <a:p>
            <a:r>
              <a:rPr lang="en-US" sz="2000" b="0" dirty="0"/>
              <a:t>Good time management enables you to work </a:t>
            </a:r>
            <a:r>
              <a:rPr lang="en-US" sz="2000" dirty="0"/>
              <a:t>smarter</a:t>
            </a:r>
            <a:r>
              <a:rPr lang="en-US" sz="2000" b="0" dirty="0"/>
              <a:t> – </a:t>
            </a:r>
            <a:r>
              <a:rPr lang="en-US" sz="2000" dirty="0"/>
              <a:t>not harder </a:t>
            </a:r>
            <a:r>
              <a:rPr lang="en-US" sz="2000" b="0" dirty="0"/>
              <a:t>– so that you get more done in less time, even when time is tight and pressures are high. Failing to manage your time damages your effectiveness and causes stress.</a:t>
            </a:r>
            <a:endParaRPr lang="cs-CZ" altLang="sk-SK" sz="2000" b="0" dirty="0"/>
          </a:p>
        </p:txBody>
      </p:sp>
      <p:pic>
        <p:nvPicPr>
          <p:cNvPr id="5" name="Picture 4" descr="VÃ½sledok vyhÄ¾adÃ¡vania obrÃ¡zkov pre dopyt time management">
            <a:extLst>
              <a:ext uri="{FF2B5EF4-FFF2-40B4-BE49-F238E27FC236}">
                <a16:creationId xmlns:a16="http://schemas.microsoft.com/office/drawing/2014/main" id="{5FAC69B1-9626-4F2D-8D5F-B3195A4F9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888" y="1412776"/>
            <a:ext cx="6845436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>
            <a:extLst>
              <a:ext uri="{FF2B5EF4-FFF2-40B4-BE49-F238E27FC236}">
                <a16:creationId xmlns:a16="http://schemas.microsoft.com/office/drawing/2014/main" id="{4A5334DA-CE5C-477C-8E04-7E55523FE6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880" y="0"/>
            <a:ext cx="10081120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966552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200F25E-2C4B-406C-9CBB-900334969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9500" y="476672"/>
            <a:ext cx="8911687" cy="1280890"/>
          </a:xfrm>
        </p:spPr>
        <p:txBody>
          <a:bodyPr/>
          <a:lstStyle/>
          <a:p>
            <a:r>
              <a:rPr lang="sk-SK" b="1" dirty="0" err="1">
                <a:solidFill>
                  <a:schemeClr val="tx1"/>
                </a:solidFill>
              </a:rPr>
              <a:t>Habits</a:t>
            </a:r>
            <a:r>
              <a:rPr lang="sk-SK" b="1" dirty="0">
                <a:solidFill>
                  <a:schemeClr val="tx1"/>
                </a:solidFill>
              </a:rPr>
              <a:t> </a:t>
            </a:r>
            <a:r>
              <a:rPr lang="sk-SK" b="1" dirty="0" err="1">
                <a:solidFill>
                  <a:schemeClr val="tx1"/>
                </a:solidFill>
              </a:rPr>
              <a:t>that</a:t>
            </a:r>
            <a:r>
              <a:rPr lang="sk-SK" b="1" dirty="0">
                <a:solidFill>
                  <a:schemeClr val="tx1"/>
                </a:solidFill>
              </a:rPr>
              <a:t> </a:t>
            </a:r>
            <a:r>
              <a:rPr lang="sk-SK" b="1" dirty="0" err="1">
                <a:solidFill>
                  <a:schemeClr val="bg2">
                    <a:lumMod val="75000"/>
                  </a:schemeClr>
                </a:solidFill>
              </a:rPr>
              <a:t>save</a:t>
            </a:r>
            <a:r>
              <a:rPr lang="sk-SK" b="1" dirty="0">
                <a:solidFill>
                  <a:schemeClr val="bg1"/>
                </a:solidFill>
              </a:rPr>
              <a:t> </a:t>
            </a:r>
            <a:r>
              <a:rPr lang="sk-SK" b="1" dirty="0" err="1">
                <a:solidFill>
                  <a:schemeClr val="tx1"/>
                </a:solidFill>
              </a:rPr>
              <a:t>time</a:t>
            </a:r>
            <a:endParaRPr lang="sk-SK" b="1" dirty="0">
              <a:solidFill>
                <a:schemeClr val="tx1"/>
              </a:solidFill>
            </a:endParaRP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11A65A7C-D031-490C-B48C-579CD3EDFB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91544" y="1412776"/>
            <a:ext cx="9620200" cy="4517693"/>
          </a:xfrm>
        </p:spPr>
        <p:txBody>
          <a:bodyPr numCol="2"/>
          <a:lstStyle/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rPr>
              <a:t>develop a new personal sense of time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ＭＳ Ｐゴシック" pitchFamily="1" charset="-128"/>
                <a:cs typeface="+mn-cs"/>
              </a:rPr>
              <a:t>plan ahead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rPr>
              <a:t>make the most of your most productive time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ＭＳ Ｐゴシック" pitchFamily="1" charset="-128"/>
                <a:cs typeface="+mn-cs"/>
              </a:rPr>
              <a:t>avoid disorder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rPr>
              <a:t>do everything immediately, do not delay what you planned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ＭＳ Ｐゴシック" pitchFamily="1" charset="-128"/>
                <a:cs typeface="+mn-cs"/>
              </a:rPr>
              <a:t>learn to say no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rPr>
              <a:t>use the phone as a time saving tool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rPr>
              <a:t>learn to delegate more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ＭＳ Ｐゴシック" pitchFamily="1" charset="-128"/>
                <a:cs typeface="+mn-cs"/>
              </a:rPr>
              <a:t>plan schedules in the calendar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rPr>
              <a:t>a cleaned workspace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ＭＳ Ｐゴシック" pitchFamily="1" charset="-128"/>
                <a:cs typeface="+mn-cs"/>
              </a:rPr>
              <a:t>well-divided work equipment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rPr>
              <a:t>also plan with a time reserve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645487727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>
            <a:extLst>
              <a:ext uri="{FF2B5EF4-FFF2-40B4-BE49-F238E27FC236}">
                <a16:creationId xmlns:a16="http://schemas.microsoft.com/office/drawing/2014/main" id="{FF71B5F3-CED5-408F-A2D7-125E9CD028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-32156"/>
            <a:ext cx="6984776" cy="6890155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F0B338A2-34AF-4608-8938-1C116A485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3632" y="380222"/>
            <a:ext cx="8911687" cy="1280890"/>
          </a:xfrm>
        </p:spPr>
        <p:txBody>
          <a:bodyPr/>
          <a:lstStyle/>
          <a:p>
            <a:r>
              <a:rPr lang="sk-SK" b="1" dirty="0"/>
              <a:t>4 </a:t>
            </a:r>
            <a:r>
              <a:rPr lang="sk-SK" b="1" dirty="0" err="1"/>
              <a:t>time</a:t>
            </a:r>
            <a:r>
              <a:rPr lang="sk-SK" b="1" dirty="0"/>
              <a:t> </a:t>
            </a:r>
            <a:r>
              <a:rPr lang="sk-SK" b="1" dirty="0" err="1">
                <a:solidFill>
                  <a:schemeClr val="bg2">
                    <a:lumMod val="75000"/>
                  </a:schemeClr>
                </a:solidFill>
              </a:rPr>
              <a:t>planning</a:t>
            </a:r>
            <a:r>
              <a:rPr lang="sk-SK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sk-SK" b="1" dirty="0" err="1"/>
              <a:t>rules</a:t>
            </a:r>
            <a:endParaRPr lang="sk-SK" b="1" dirty="0">
              <a:solidFill>
                <a:schemeClr val="tx1"/>
              </a:solidFill>
            </a:endParaRPr>
          </a:p>
        </p:txBody>
      </p:sp>
      <p:sp>
        <p:nvSpPr>
          <p:cNvPr id="5" name="Zástupný objekt pre obsah 2">
            <a:extLst>
              <a:ext uri="{FF2B5EF4-FFF2-40B4-BE49-F238E27FC236}">
                <a16:creationId xmlns:a16="http://schemas.microsoft.com/office/drawing/2014/main" id="{B18C2C4F-6F3D-4AE6-91A8-ED8E1DECDD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35096" y="1412776"/>
            <a:ext cx="8568952" cy="4733717"/>
          </a:xfrm>
        </p:spPr>
        <p:txBody>
          <a:bodyPr numCol="1"/>
          <a:lstStyle/>
          <a:p>
            <a:pPr marL="0" indent="0" defTabSz="534988">
              <a:spcBef>
                <a:spcPts val="1800"/>
              </a:spcBef>
              <a:buNone/>
            </a:pPr>
            <a:r>
              <a:rPr lang="sk-SK" dirty="0">
                <a:solidFill>
                  <a:schemeClr val="accent2"/>
                </a:solidFill>
              </a:rPr>
              <a:t>1.	</a:t>
            </a:r>
            <a:r>
              <a:rPr lang="en-US" dirty="0" err="1">
                <a:solidFill>
                  <a:schemeClr val="accent2"/>
                </a:solidFill>
              </a:rPr>
              <a:t>Paretov</a:t>
            </a:r>
            <a:r>
              <a:rPr lang="en-US" dirty="0">
                <a:solidFill>
                  <a:schemeClr val="accent2"/>
                </a:solidFill>
              </a:rPr>
              <a:t> Principle</a:t>
            </a:r>
            <a:r>
              <a:rPr lang="en-US" dirty="0"/>
              <a:t>: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sk-SK" dirty="0"/>
              <a:t>	</a:t>
            </a:r>
            <a:r>
              <a:rPr lang="en-US" b="0" i="1" dirty="0"/>
              <a:t>20% of our activities account for 80% of all results</a:t>
            </a:r>
          </a:p>
          <a:p>
            <a:pPr marL="0" indent="0">
              <a:spcBef>
                <a:spcPts val="1800"/>
              </a:spcBef>
              <a:buNone/>
              <a:tabLst>
                <a:tab pos="534988" algn="l"/>
              </a:tabLst>
            </a:pPr>
            <a:r>
              <a:rPr lang="sk-SK" dirty="0">
                <a:solidFill>
                  <a:schemeClr val="accent2"/>
                </a:solidFill>
              </a:rPr>
              <a:t>2.	</a:t>
            </a:r>
            <a:r>
              <a:rPr lang="en-US" dirty="0">
                <a:solidFill>
                  <a:schemeClr val="accent2"/>
                </a:solidFill>
              </a:rPr>
              <a:t>Drucker's statement: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sk-SK" dirty="0"/>
              <a:t>	</a:t>
            </a:r>
            <a:r>
              <a:rPr lang="en-US" b="0" i="1" dirty="0"/>
              <a:t>"Make the most important things first!"</a:t>
            </a:r>
          </a:p>
          <a:p>
            <a:pPr marL="0" indent="0" defTabSz="534988">
              <a:spcBef>
                <a:spcPts val="1800"/>
              </a:spcBef>
              <a:buNone/>
            </a:pPr>
            <a:r>
              <a:rPr lang="sk-SK" dirty="0">
                <a:solidFill>
                  <a:schemeClr val="accent2"/>
                </a:solidFill>
              </a:rPr>
              <a:t>3.	</a:t>
            </a:r>
            <a:r>
              <a:rPr lang="en-US" dirty="0">
                <a:solidFill>
                  <a:schemeClr val="accent2"/>
                </a:solidFill>
              </a:rPr>
              <a:t>Parkinson's law: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sk-SK" dirty="0"/>
              <a:t>	</a:t>
            </a:r>
            <a:r>
              <a:rPr lang="en-US" b="0" i="1" dirty="0"/>
              <a:t>"Work is growing so much to fill the time it takes to realize it."</a:t>
            </a:r>
          </a:p>
          <a:p>
            <a:pPr marL="0" indent="0" defTabSz="534988">
              <a:spcBef>
                <a:spcPts val="1800"/>
              </a:spcBef>
              <a:buNone/>
            </a:pPr>
            <a:r>
              <a:rPr lang="sk-SK" dirty="0">
                <a:solidFill>
                  <a:schemeClr val="accent2"/>
                </a:solidFill>
              </a:rPr>
              <a:t>4. 	</a:t>
            </a:r>
            <a:r>
              <a:rPr lang="en-US" dirty="0">
                <a:solidFill>
                  <a:schemeClr val="accent2"/>
                </a:solidFill>
              </a:rPr>
              <a:t>Campbell's command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sk-SK" b="0" i="1" dirty="0"/>
              <a:t>	</a:t>
            </a:r>
            <a:r>
              <a:rPr lang="en-US" b="0" i="1" dirty="0"/>
              <a:t>"Not everything must be perfect"</a:t>
            </a:r>
            <a:endParaRPr lang="sk-SK" b="0" i="1" dirty="0"/>
          </a:p>
        </p:txBody>
      </p:sp>
    </p:spTree>
    <p:extLst>
      <p:ext uri="{BB962C8B-B14F-4D97-AF65-F5344CB8AC3E}">
        <p14:creationId xmlns:p14="http://schemas.microsoft.com/office/powerpoint/2010/main" val="3842506627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obsahu 3" descr="spisovate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29345" y="2133600"/>
            <a:ext cx="5835135" cy="38862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 err="1"/>
              <a:t>Edification</a:t>
            </a:r>
            <a:endParaRPr lang="sk-SK" b="1" dirty="0"/>
          </a:p>
        </p:txBody>
      </p:sp>
    </p:spTree>
    <p:extLst>
      <p:ext uri="{BB962C8B-B14F-4D97-AF65-F5344CB8AC3E}">
        <p14:creationId xmlns:p14="http://schemas.microsoft.com/office/powerpoint/2010/main" val="56865093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4E64A479-5078-45E3-A132-B61F132D8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dirty="0"/>
              <a:t>4th </a:t>
            </a:r>
            <a:r>
              <a:rPr lang="sk-SK" dirty="0" err="1">
                <a:solidFill>
                  <a:schemeClr val="bg2">
                    <a:lumMod val="75000"/>
                  </a:schemeClr>
                </a:solidFill>
              </a:rPr>
              <a:t>dimension</a:t>
            </a:r>
            <a:endParaRPr lang="sk-SK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B0ADDD28-97D4-43F3-92DB-1CDEEF5C4F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556792"/>
            <a:ext cx="4375188" cy="4267200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EE6F6D01-DC4E-4737-B597-C64E31E7D3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9936" y="2348880"/>
            <a:ext cx="6400800" cy="497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91" indent="-342891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b="1" kern="1200">
                <a:solidFill>
                  <a:srgbClr val="002060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742932" indent="-28574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1142971" indent="-22859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600160" indent="-22859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2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2057349" indent="-22859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anose="05000000000000000000" pitchFamily="2" charset="2"/>
              <a:buNone/>
              <a:defRPr/>
            </a:pPr>
            <a:r>
              <a:rPr lang="en-US" altLang="zh-CN" sz="4000" b="0" dirty="0">
                <a:solidFill>
                  <a:schemeClr val="tx1"/>
                </a:solidFill>
              </a:rPr>
              <a:t>Time </a:t>
            </a:r>
            <a:r>
              <a:rPr lang="en-US" altLang="zh-CN" sz="4000" dirty="0">
                <a:solidFill>
                  <a:schemeClr val="tx1"/>
                </a:solidFill>
              </a:rPr>
              <a:t>can not be </a:t>
            </a:r>
            <a:r>
              <a:rPr lang="en-US" altLang="zh-CN" sz="4000" b="0" dirty="0">
                <a:solidFill>
                  <a:schemeClr val="tx1"/>
                </a:solidFill>
              </a:rPr>
              <a:t>controlled.</a:t>
            </a:r>
            <a:r>
              <a:rPr lang="sk-SK" altLang="zh-CN" sz="4000" b="0" dirty="0">
                <a:solidFill>
                  <a:schemeClr val="tx1"/>
                </a:solidFill>
              </a:rPr>
              <a:t>.</a:t>
            </a:r>
          </a:p>
          <a:p>
            <a:pPr algn="ctr">
              <a:buFont typeface="Wingdings" panose="05000000000000000000" pitchFamily="2" charset="2"/>
              <a:buNone/>
              <a:defRPr/>
            </a:pPr>
            <a:r>
              <a:rPr lang="sk-SK" altLang="zh-CN" sz="4000" dirty="0">
                <a:solidFill>
                  <a:srgbClr val="660066"/>
                </a:solidFill>
              </a:rPr>
              <a:t>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k-SK" altLang="zh-CN" sz="4000" b="0" dirty="0" err="1">
                <a:solidFill>
                  <a:schemeClr val="tx1"/>
                </a:solidFill>
              </a:rPr>
              <a:t>Control</a:t>
            </a:r>
            <a:r>
              <a:rPr lang="sk-SK" altLang="zh-CN" sz="4000" b="0" dirty="0">
                <a:solidFill>
                  <a:schemeClr val="tx1"/>
                </a:solidFill>
              </a:rPr>
              <a:t> </a:t>
            </a:r>
            <a:r>
              <a:rPr lang="sk-SK" altLang="zh-CN" sz="4000" b="0" dirty="0" err="1">
                <a:solidFill>
                  <a:schemeClr val="tx1"/>
                </a:solidFill>
              </a:rPr>
              <a:t>is</a:t>
            </a:r>
            <a:r>
              <a:rPr lang="sk-SK" altLang="zh-CN" sz="4000" b="0" dirty="0">
                <a:solidFill>
                  <a:schemeClr val="tx1"/>
                </a:solidFill>
              </a:rPr>
              <a:t> </a:t>
            </a:r>
            <a:r>
              <a:rPr lang="sk-SK" altLang="zh-CN" sz="4000" b="0" dirty="0" err="1">
                <a:solidFill>
                  <a:schemeClr val="tx1"/>
                </a:solidFill>
              </a:rPr>
              <a:t>possible</a:t>
            </a:r>
            <a:endParaRPr lang="sk-SK" altLang="zh-CN" sz="4000" b="0" dirty="0">
              <a:solidFill>
                <a:schemeClr val="tx1"/>
              </a:solidFill>
            </a:endParaRP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k-SK" altLang="zh-CN" sz="4000" dirty="0" err="1">
                <a:solidFill>
                  <a:schemeClr val="tx1"/>
                </a:solidFill>
              </a:rPr>
              <a:t>use</a:t>
            </a:r>
            <a:r>
              <a:rPr lang="sk-SK" altLang="zh-CN" sz="4000" dirty="0">
                <a:solidFill>
                  <a:schemeClr val="tx1"/>
                </a:solidFill>
              </a:rPr>
              <a:t> of </a:t>
            </a:r>
            <a:r>
              <a:rPr lang="sk-SK" altLang="zh-CN" sz="4000" dirty="0" err="1">
                <a:solidFill>
                  <a:schemeClr val="tx1"/>
                </a:solidFill>
              </a:rPr>
              <a:t>time</a:t>
            </a:r>
            <a:r>
              <a:rPr lang="sk-SK" altLang="zh-CN" sz="4000" dirty="0">
                <a:solidFill>
                  <a:schemeClr val="tx1"/>
                </a:solidFill>
              </a:rPr>
              <a:t>.</a:t>
            </a:r>
            <a:endParaRPr lang="sk-SK" sz="4000" dirty="0">
              <a:solidFill>
                <a:schemeClr val="tx1"/>
              </a:solidFill>
            </a:endParaRPr>
          </a:p>
        </p:txBody>
      </p:sp>
      <p:cxnSp>
        <p:nvCxnSpPr>
          <p:cNvPr id="7" name="Rovná spojnica 6">
            <a:extLst>
              <a:ext uri="{FF2B5EF4-FFF2-40B4-BE49-F238E27FC236}">
                <a16:creationId xmlns:a16="http://schemas.microsoft.com/office/drawing/2014/main" id="{C8D3B0BC-FC6E-41FD-A2C1-1C63C405F868}"/>
              </a:ext>
            </a:extLst>
          </p:cNvPr>
          <p:cNvCxnSpPr/>
          <p:nvPr/>
        </p:nvCxnSpPr>
        <p:spPr>
          <a:xfrm>
            <a:off x="6168008" y="3429000"/>
            <a:ext cx="49685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7141554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75520" y="214934"/>
            <a:ext cx="8911687" cy="1280890"/>
          </a:xfrm>
        </p:spPr>
        <p:txBody>
          <a:bodyPr/>
          <a:lstStyle/>
          <a:p>
            <a:r>
              <a:rPr lang="sk-SK" b="1" dirty="0" err="1"/>
              <a:t>Calendars</a:t>
            </a:r>
            <a:r>
              <a:rPr lang="sk-SK" b="1" dirty="0"/>
              <a:t> </a:t>
            </a:r>
            <a:r>
              <a:rPr lang="sk-SK" b="1" dirty="0">
                <a:solidFill>
                  <a:schemeClr val="bg1"/>
                </a:solidFill>
              </a:rPr>
              <a:t>- </a:t>
            </a:r>
            <a:r>
              <a:rPr lang="sk-SK" b="1" dirty="0" err="1">
                <a:solidFill>
                  <a:schemeClr val="bg2">
                    <a:lumMod val="75000"/>
                  </a:schemeClr>
                </a:solidFill>
              </a:rPr>
              <a:t>planning</a:t>
            </a:r>
            <a:endParaRPr lang="en-US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75520" y="1166018"/>
            <a:ext cx="7772400" cy="4525963"/>
          </a:xfrm>
        </p:spPr>
        <p:txBody>
          <a:bodyPr/>
          <a:lstStyle/>
          <a:p>
            <a:r>
              <a:rPr lang="en-US" dirty="0"/>
              <a:t>Various perspectives for task and event view</a:t>
            </a:r>
            <a:endParaRPr lang="en-US" sz="1050" dirty="0"/>
          </a:p>
          <a:p>
            <a:endParaRPr lang="sk-SK" dirty="0"/>
          </a:p>
          <a:p>
            <a:r>
              <a:rPr lang="en-US" dirty="0"/>
              <a:t>“</a:t>
            </a:r>
            <a:r>
              <a:rPr lang="sk-SK" dirty="0"/>
              <a:t>T</a:t>
            </a:r>
            <a:r>
              <a:rPr lang="en-US" dirty="0"/>
              <a:t>o </a:t>
            </a:r>
            <a:r>
              <a:rPr lang="sk-SK" dirty="0"/>
              <a:t>D</a:t>
            </a:r>
            <a:r>
              <a:rPr lang="en-US" dirty="0"/>
              <a:t>o”</a:t>
            </a:r>
            <a:r>
              <a:rPr lang="sk-SK" dirty="0"/>
              <a:t> </a:t>
            </a:r>
            <a:r>
              <a:rPr lang="sk-SK" dirty="0" err="1"/>
              <a:t>chart</a:t>
            </a:r>
            <a:r>
              <a:rPr lang="en-US" dirty="0"/>
              <a:t> </a:t>
            </a:r>
            <a:r>
              <a:rPr lang="sk-SK" dirty="0"/>
              <a:t> </a:t>
            </a:r>
            <a:endParaRPr lang="en-US" dirty="0"/>
          </a:p>
        </p:txBody>
      </p:sp>
      <p:pic>
        <p:nvPicPr>
          <p:cNvPr id="2052" name="Picture 4" descr="C:\Users\ancampbell\AppData\Local\Microsoft\Windows\Temporary Internet Files\Content.IE5\H7RTQZK6\MC900446326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1" y="2183395"/>
            <a:ext cx="3814177" cy="38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75351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E150325-0417-46B5-A12C-C0CA14440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7488" y="368536"/>
            <a:ext cx="8911687" cy="1280890"/>
          </a:xfrm>
        </p:spPr>
        <p:txBody>
          <a:bodyPr/>
          <a:lstStyle/>
          <a:p>
            <a:r>
              <a:rPr lang="sk-SK" b="1" dirty="0" err="1"/>
              <a:t>Basic</a:t>
            </a:r>
            <a:r>
              <a:rPr lang="sk-SK" b="1" dirty="0"/>
              <a:t> </a:t>
            </a:r>
            <a:r>
              <a:rPr lang="sk-SK" b="1" dirty="0" err="1">
                <a:solidFill>
                  <a:schemeClr val="bg2">
                    <a:lumMod val="75000"/>
                  </a:schemeClr>
                </a:solidFill>
              </a:rPr>
              <a:t>rules</a:t>
            </a:r>
            <a:endParaRPr lang="sk-SK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E85BF6A6-43A2-4093-8682-3EB46A069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479" y="2052029"/>
            <a:ext cx="3671921" cy="2753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Obdĺžnik 5">
            <a:extLst>
              <a:ext uri="{FF2B5EF4-FFF2-40B4-BE49-F238E27FC236}">
                <a16:creationId xmlns:a16="http://schemas.microsoft.com/office/drawing/2014/main" id="{AC4EC0A4-3B06-4FF8-A8A6-0FD12EF620D3}"/>
              </a:ext>
            </a:extLst>
          </p:cNvPr>
          <p:cNvSpPr/>
          <p:nvPr/>
        </p:nvSpPr>
        <p:spPr>
          <a:xfrm>
            <a:off x="1487488" y="1628506"/>
            <a:ext cx="599094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5000"/>
              </a:lnSpc>
              <a:defRPr/>
            </a:pPr>
            <a:r>
              <a:rPr lang="sk-SK" sz="2000" b="1" dirty="0"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do not plan too many activities</a:t>
            </a:r>
          </a:p>
          <a:p>
            <a:pPr marL="457200" indent="-457200" eaLnBrk="1" hangingPunct="1">
              <a:lnSpc>
                <a:spcPct val="95000"/>
              </a:lnSpc>
              <a:buAutoNum type="arabicPeriod"/>
              <a:defRPr/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95000"/>
              </a:lnSpc>
              <a:defRPr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- Any scheduled thing that you do not reach will cause a feeling of failure at the end of the day.</a:t>
            </a:r>
          </a:p>
          <a:p>
            <a:pPr eaLnBrk="1" hangingPunct="1">
              <a:lnSpc>
                <a:spcPct val="95000"/>
              </a:lnSpc>
              <a:defRPr/>
            </a:pPr>
            <a:endParaRPr lang="sk-SK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95000"/>
              </a:lnSpc>
              <a:defRPr/>
            </a:pPr>
            <a:r>
              <a:rPr lang="sk-SK" sz="2000" b="1" dirty="0"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do not ignore unpredictable events</a:t>
            </a:r>
          </a:p>
          <a:p>
            <a:pPr marL="457200" indent="-457200" eaLnBrk="1" hangingPunct="1">
              <a:lnSpc>
                <a:spcPct val="95000"/>
              </a:lnSpc>
              <a:buAutoNum type="arabicPeriod"/>
              <a:defRPr/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95000"/>
              </a:lnSpc>
              <a:defRPr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- An unpredictable event can also be a long phone call, or a boss with a new idea. In a well-planned daily or weekly plan, unexpected activities should have their place. This includes rest breaks and precise time for undisturbed work on important tasks.</a:t>
            </a:r>
            <a:endParaRPr lang="sk-SK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284007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C4C5DC9-B926-46A6-BB38-8478837CC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260648"/>
            <a:ext cx="8911687" cy="1280890"/>
          </a:xfrm>
        </p:spPr>
        <p:txBody>
          <a:bodyPr/>
          <a:lstStyle/>
          <a:p>
            <a:r>
              <a:rPr lang="sk-SK" b="1" dirty="0" err="1"/>
              <a:t>Efficient</a:t>
            </a:r>
            <a:r>
              <a:rPr lang="sk-SK" b="1" dirty="0"/>
              <a:t> </a:t>
            </a:r>
            <a:r>
              <a:rPr lang="sk-SK" b="1" dirty="0" err="1">
                <a:solidFill>
                  <a:schemeClr val="bg2">
                    <a:lumMod val="75000"/>
                  </a:schemeClr>
                </a:solidFill>
              </a:rPr>
              <a:t>time</a:t>
            </a:r>
            <a:r>
              <a:rPr lang="sk-SK" b="1" dirty="0"/>
              <a:t> </a:t>
            </a:r>
            <a:r>
              <a:rPr lang="sk-SK" b="1" dirty="0" err="1"/>
              <a:t>distribution</a:t>
            </a:r>
            <a:endParaRPr lang="sk-SK" b="1" dirty="0"/>
          </a:p>
        </p:txBody>
      </p:sp>
      <p:graphicFrame>
        <p:nvGraphicFramePr>
          <p:cNvPr id="10" name="Graf 9">
            <a:extLst>
              <a:ext uri="{FF2B5EF4-FFF2-40B4-BE49-F238E27FC236}">
                <a16:creationId xmlns:a16="http://schemas.microsoft.com/office/drawing/2014/main" id="{57F63514-AED0-48B1-8780-1D4D2A7BFD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7601072"/>
              </p:ext>
            </p:extLst>
          </p:nvPr>
        </p:nvGraphicFramePr>
        <p:xfrm>
          <a:off x="551383" y="1318249"/>
          <a:ext cx="5544616" cy="42215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id="{067B0932-4BED-402C-BDAA-0F6456E7AA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3510061"/>
              </p:ext>
            </p:extLst>
          </p:nvPr>
        </p:nvGraphicFramePr>
        <p:xfrm>
          <a:off x="6095999" y="1318249"/>
          <a:ext cx="5904656" cy="42215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07142041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Obrázok 17">
            <a:extLst>
              <a:ext uri="{FF2B5EF4-FFF2-40B4-BE49-F238E27FC236}">
                <a16:creationId xmlns:a16="http://schemas.microsoft.com/office/drawing/2014/main" id="{B71FD206-0DF9-4F85-BEA6-A78176B66A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844581"/>
            <a:ext cx="6096000" cy="5536748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0FA135FB-2D81-460C-A2DC-DB2F8CAEF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472" y="267259"/>
            <a:ext cx="8911687" cy="1280890"/>
          </a:xfrm>
        </p:spPr>
        <p:txBody>
          <a:bodyPr/>
          <a:lstStyle/>
          <a:p>
            <a:r>
              <a:rPr lang="sk-SK" b="1" dirty="0" err="1">
                <a:solidFill>
                  <a:schemeClr val="tx1"/>
                </a:solidFill>
              </a:rPr>
              <a:t>Simple</a:t>
            </a:r>
            <a:r>
              <a:rPr lang="sk-SK" b="1" dirty="0">
                <a:solidFill>
                  <a:schemeClr val="tx1"/>
                </a:solidFill>
              </a:rPr>
              <a:t> </a:t>
            </a:r>
            <a:r>
              <a:rPr lang="sk-SK" b="1" dirty="0" err="1">
                <a:solidFill>
                  <a:schemeClr val="bg2">
                    <a:lumMod val="75000"/>
                  </a:schemeClr>
                </a:solidFill>
              </a:rPr>
              <a:t>prioritization</a:t>
            </a:r>
            <a:endParaRPr lang="sk-SK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" name="AutoShape 3">
            <a:extLst>
              <a:ext uri="{FF2B5EF4-FFF2-40B4-BE49-F238E27FC236}">
                <a16:creationId xmlns:a16="http://schemas.microsoft.com/office/drawing/2014/main" id="{9EC46271-D502-42B2-A6C3-14A570F43C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3437" y="1987997"/>
            <a:ext cx="1800225" cy="649287"/>
          </a:xfrm>
          <a:prstGeom prst="flowChartAlternateProcess">
            <a:avLst/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k-SK" altLang="sk-SK" sz="1800" b="1" dirty="0" err="1">
                <a:solidFill>
                  <a:schemeClr val="bg1"/>
                </a:solidFill>
              </a:rPr>
              <a:t>Visions</a:t>
            </a:r>
            <a:endParaRPr lang="sk-SK" altLang="sk-SK" sz="1800" b="1" dirty="0">
              <a:solidFill>
                <a:schemeClr val="bg1"/>
              </a:solidFill>
            </a:endParaRPr>
          </a:p>
        </p:txBody>
      </p:sp>
      <p:sp>
        <p:nvSpPr>
          <p:cNvPr id="6" name="AutoShape 4">
            <a:extLst>
              <a:ext uri="{FF2B5EF4-FFF2-40B4-BE49-F238E27FC236}">
                <a16:creationId xmlns:a16="http://schemas.microsoft.com/office/drawing/2014/main" id="{B788C379-D18D-4661-ADA0-D7068BA2D6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0286" y="1987997"/>
            <a:ext cx="2808237" cy="649287"/>
          </a:xfrm>
          <a:prstGeom prst="flowChartAlternateProcess">
            <a:avLst/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k-SK" altLang="sk-SK" sz="1800" b="1" dirty="0" err="1">
                <a:solidFill>
                  <a:schemeClr val="bg1"/>
                </a:solidFill>
              </a:rPr>
              <a:t>Long</a:t>
            </a:r>
            <a:r>
              <a:rPr lang="sk-SK" altLang="sk-SK" sz="1800" b="1" dirty="0">
                <a:solidFill>
                  <a:schemeClr val="bg1"/>
                </a:solidFill>
              </a:rPr>
              <a:t>-term </a:t>
            </a:r>
            <a:r>
              <a:rPr lang="sk-SK" altLang="sk-SK" sz="1800" b="1" dirty="0" err="1">
                <a:solidFill>
                  <a:schemeClr val="bg1"/>
                </a:solidFill>
              </a:rPr>
              <a:t>objectives</a:t>
            </a:r>
            <a:endParaRPr lang="sk-SK" altLang="sk-SK" sz="1800" b="1" dirty="0">
              <a:solidFill>
                <a:schemeClr val="bg1"/>
              </a:solidFill>
            </a:endParaRPr>
          </a:p>
        </p:txBody>
      </p:sp>
      <p:sp>
        <p:nvSpPr>
          <p:cNvPr id="7" name="AutoShape 5">
            <a:extLst>
              <a:ext uri="{FF2B5EF4-FFF2-40B4-BE49-F238E27FC236}">
                <a16:creationId xmlns:a16="http://schemas.microsoft.com/office/drawing/2014/main" id="{E0140DC2-9F0E-441D-8B93-DB98B328FD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4112" y="3284984"/>
            <a:ext cx="2808238" cy="649288"/>
          </a:xfrm>
          <a:prstGeom prst="flowChartAlternateProcess">
            <a:avLst/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k-SK" altLang="sk-SK" sz="1800" b="1" dirty="0" err="1">
                <a:solidFill>
                  <a:schemeClr val="bg1"/>
                </a:solidFill>
              </a:rPr>
              <a:t>Medium</a:t>
            </a:r>
            <a:r>
              <a:rPr lang="sk-SK" altLang="sk-SK" sz="1800" b="1" dirty="0">
                <a:solidFill>
                  <a:schemeClr val="bg1"/>
                </a:solidFill>
              </a:rPr>
              <a:t>-term </a:t>
            </a:r>
            <a:r>
              <a:rPr lang="sk-SK" altLang="sk-SK" sz="1800" b="1" dirty="0" err="1">
                <a:solidFill>
                  <a:schemeClr val="bg1"/>
                </a:solidFill>
              </a:rPr>
              <a:t>objectives</a:t>
            </a:r>
            <a:endParaRPr lang="sk-SK" altLang="sk-SK" sz="1800" b="1" dirty="0">
              <a:solidFill>
                <a:schemeClr val="bg1"/>
              </a:solidFill>
            </a:endParaRPr>
          </a:p>
        </p:txBody>
      </p:sp>
      <p:sp>
        <p:nvSpPr>
          <p:cNvPr id="8" name="AutoShape 6">
            <a:extLst>
              <a:ext uri="{FF2B5EF4-FFF2-40B4-BE49-F238E27FC236}">
                <a16:creationId xmlns:a16="http://schemas.microsoft.com/office/drawing/2014/main" id="{AF65F708-AB20-4AF4-8480-10A81DDA7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1725" y="4508947"/>
            <a:ext cx="2736798" cy="649287"/>
          </a:xfrm>
          <a:prstGeom prst="flowChartAlternateProcess">
            <a:avLst/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k-SK" altLang="sk-SK" sz="1800" b="1" dirty="0" err="1">
                <a:solidFill>
                  <a:schemeClr val="bg1"/>
                </a:solidFill>
              </a:rPr>
              <a:t>Short</a:t>
            </a:r>
            <a:r>
              <a:rPr lang="sk-SK" altLang="sk-SK" sz="1800" b="1" dirty="0">
                <a:solidFill>
                  <a:schemeClr val="bg1"/>
                </a:solidFill>
              </a:rPr>
              <a:t>-term </a:t>
            </a:r>
            <a:r>
              <a:rPr lang="sk-SK" altLang="sk-SK" sz="1800" b="1" dirty="0" err="1">
                <a:solidFill>
                  <a:schemeClr val="bg1"/>
                </a:solidFill>
              </a:rPr>
              <a:t>objectives</a:t>
            </a:r>
            <a:endParaRPr lang="sk-SK" altLang="sk-SK" sz="1800" b="1" dirty="0">
              <a:solidFill>
                <a:schemeClr val="bg1"/>
              </a:solidFill>
            </a:endParaRPr>
          </a:p>
        </p:txBody>
      </p:sp>
      <p:sp>
        <p:nvSpPr>
          <p:cNvPr id="9" name="AutoShape 7">
            <a:extLst>
              <a:ext uri="{FF2B5EF4-FFF2-40B4-BE49-F238E27FC236}">
                <a16:creationId xmlns:a16="http://schemas.microsoft.com/office/drawing/2014/main" id="{2678197E-A791-4390-B475-A8B815A85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537" y="4508947"/>
            <a:ext cx="2374900" cy="649287"/>
          </a:xfrm>
          <a:prstGeom prst="flowChartAlternateProcess">
            <a:avLst/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k-SK" altLang="sk-SK" sz="1800" b="1" dirty="0" err="1">
                <a:solidFill>
                  <a:schemeClr val="bg1"/>
                </a:solidFill>
              </a:rPr>
              <a:t>Daily</a:t>
            </a:r>
            <a:r>
              <a:rPr lang="sk-SK" altLang="sk-SK" sz="1800" b="1" dirty="0">
                <a:solidFill>
                  <a:schemeClr val="bg1"/>
                </a:solidFill>
              </a:rPr>
              <a:t> program</a:t>
            </a:r>
          </a:p>
        </p:txBody>
      </p:sp>
      <p:sp>
        <p:nvSpPr>
          <p:cNvPr id="10" name="Line 8">
            <a:extLst>
              <a:ext uri="{FF2B5EF4-FFF2-40B4-BE49-F238E27FC236}">
                <a16:creationId xmlns:a16="http://schemas.microsoft.com/office/drawing/2014/main" id="{3D22A94F-69D0-4391-B3C1-06542AC45C3D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3662" y="2348359"/>
            <a:ext cx="9366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sk-SK" b="1">
              <a:solidFill>
                <a:schemeClr val="bg1"/>
              </a:solidFill>
            </a:endParaRPr>
          </a:p>
        </p:txBody>
      </p:sp>
      <p:sp>
        <p:nvSpPr>
          <p:cNvPr id="11" name="Line 9">
            <a:extLst>
              <a:ext uri="{FF2B5EF4-FFF2-40B4-BE49-F238E27FC236}">
                <a16:creationId xmlns:a16="http://schemas.microsoft.com/office/drawing/2014/main" id="{E83641AC-73F9-46CE-AB03-4D50C2C64B30}"/>
              </a:ext>
            </a:extLst>
          </p:cNvPr>
          <p:cNvSpPr>
            <a:spLocks noChangeShapeType="1"/>
          </p:cNvSpPr>
          <p:nvPr/>
        </p:nvSpPr>
        <p:spPr bwMode="auto">
          <a:xfrm>
            <a:off x="6815187" y="2348359"/>
            <a:ext cx="1512888" cy="936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sk-SK" b="1">
              <a:solidFill>
                <a:schemeClr val="bg1"/>
              </a:solidFill>
            </a:endParaRPr>
          </a:p>
        </p:txBody>
      </p:sp>
      <p:sp>
        <p:nvSpPr>
          <p:cNvPr id="12" name="Line 10">
            <a:extLst>
              <a:ext uri="{FF2B5EF4-FFF2-40B4-BE49-F238E27FC236}">
                <a16:creationId xmlns:a16="http://schemas.microsoft.com/office/drawing/2014/main" id="{F8A89396-1665-42ED-8B30-C2F47BD51A0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88212" y="3932684"/>
            <a:ext cx="1439863" cy="86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sk-SK" b="1">
              <a:solidFill>
                <a:schemeClr val="bg1"/>
              </a:solidFill>
            </a:endParaRPr>
          </a:p>
        </p:txBody>
      </p:sp>
      <p:sp>
        <p:nvSpPr>
          <p:cNvPr id="13" name="Line 11">
            <a:extLst>
              <a:ext uri="{FF2B5EF4-FFF2-40B4-BE49-F238E27FC236}">
                <a16:creationId xmlns:a16="http://schemas.microsoft.com/office/drawing/2014/main" id="{F28C1B3E-27CA-453C-8D73-61978C31677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64025" y="4796284"/>
            <a:ext cx="5762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sk-SK" b="1">
              <a:solidFill>
                <a:schemeClr val="bg1"/>
              </a:solidFill>
            </a:endParaRPr>
          </a:p>
        </p:txBody>
      </p:sp>
      <p:sp>
        <p:nvSpPr>
          <p:cNvPr id="14" name="Line 12">
            <a:extLst>
              <a:ext uri="{FF2B5EF4-FFF2-40B4-BE49-F238E27FC236}">
                <a16:creationId xmlns:a16="http://schemas.microsoft.com/office/drawing/2014/main" id="{05122C3F-9B27-4366-A976-03EB3AB5FF0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51137" y="2637284"/>
            <a:ext cx="0" cy="18716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sk-SK" b="1">
              <a:solidFill>
                <a:schemeClr val="bg1"/>
              </a:solidFill>
            </a:endParaRPr>
          </a:p>
        </p:txBody>
      </p:sp>
      <p:sp>
        <p:nvSpPr>
          <p:cNvPr id="15" name="Line 13">
            <a:extLst>
              <a:ext uri="{FF2B5EF4-FFF2-40B4-BE49-F238E27FC236}">
                <a16:creationId xmlns:a16="http://schemas.microsoft.com/office/drawing/2014/main" id="{E961E6E7-C748-49DF-947A-708EBDC1491A}"/>
              </a:ext>
            </a:extLst>
          </p:cNvPr>
          <p:cNvSpPr>
            <a:spLocks noChangeShapeType="1"/>
          </p:cNvSpPr>
          <p:nvPr/>
        </p:nvSpPr>
        <p:spPr bwMode="auto">
          <a:xfrm>
            <a:off x="2855962" y="2637284"/>
            <a:ext cx="0" cy="18716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sk-SK" b="1">
              <a:solidFill>
                <a:schemeClr val="bg1"/>
              </a:solidFill>
            </a:endParaRPr>
          </a:p>
        </p:txBody>
      </p:sp>
      <p:sp>
        <p:nvSpPr>
          <p:cNvPr id="16" name="AutoShape 14">
            <a:extLst>
              <a:ext uri="{FF2B5EF4-FFF2-40B4-BE49-F238E27FC236}">
                <a16:creationId xmlns:a16="http://schemas.microsoft.com/office/drawing/2014/main" id="{CD1A9BDF-038A-456C-9B34-D494C08A52F1}"/>
              </a:ext>
            </a:extLst>
          </p:cNvPr>
          <p:cNvSpPr>
            <a:spLocks noChangeArrowheads="1"/>
          </p:cNvSpPr>
          <p:nvPr/>
        </p:nvSpPr>
        <p:spPr bwMode="auto">
          <a:xfrm rot="20843782">
            <a:off x="3716373" y="3256102"/>
            <a:ext cx="2999988" cy="503238"/>
          </a:xfrm>
          <a:prstGeom prst="wedgeRoundRectCallout">
            <a:avLst>
              <a:gd name="adj1" fmla="val -89343"/>
              <a:gd name="adj2" fmla="val -78000"/>
              <a:gd name="adj3" fmla="val 16667"/>
            </a:avLst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k-SK" altLang="sk-SK" sz="1800" b="1" dirty="0">
                <a:solidFill>
                  <a:schemeClr val="bg1"/>
                </a:solidFill>
              </a:rPr>
              <a:t>Are </a:t>
            </a:r>
            <a:r>
              <a:rPr lang="sk-SK" altLang="sk-SK" sz="1800" b="1" dirty="0" err="1">
                <a:solidFill>
                  <a:schemeClr val="bg1"/>
                </a:solidFill>
              </a:rPr>
              <a:t>they</a:t>
            </a:r>
            <a:r>
              <a:rPr lang="sk-SK" altLang="sk-SK" sz="1800" b="1" dirty="0">
                <a:solidFill>
                  <a:schemeClr val="bg1"/>
                </a:solidFill>
              </a:rPr>
              <a:t> in </a:t>
            </a:r>
            <a:r>
              <a:rPr lang="sk-SK" altLang="sk-SK" sz="1800" b="1" dirty="0" err="1">
                <a:solidFill>
                  <a:schemeClr val="bg1"/>
                </a:solidFill>
              </a:rPr>
              <a:t>agreement</a:t>
            </a:r>
            <a:r>
              <a:rPr lang="sk-SK" altLang="sk-SK" sz="18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7253713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3F6D8B9-537E-48B9-88EA-93C8516D5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440" y="436075"/>
            <a:ext cx="7225646" cy="616661"/>
          </a:xfrm>
        </p:spPr>
        <p:txBody>
          <a:bodyPr>
            <a:normAutofit fontScale="90000"/>
          </a:bodyPr>
          <a:lstStyle/>
          <a:p>
            <a:r>
              <a:rPr lang="sk-SK" b="1" dirty="0" err="1">
                <a:solidFill>
                  <a:schemeClr val="bg2">
                    <a:lumMod val="75000"/>
                  </a:schemeClr>
                </a:solidFill>
              </a:rPr>
              <a:t>Time</a:t>
            </a:r>
            <a:r>
              <a:rPr lang="sk-SK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sk-SK" b="1" dirty="0" err="1"/>
              <a:t>Thieves</a:t>
            </a:r>
            <a:endParaRPr lang="sk-SK" b="1" dirty="0"/>
          </a:p>
        </p:txBody>
      </p:sp>
      <p:sp>
        <p:nvSpPr>
          <p:cNvPr id="5" name="Zástupný symbol obsahu 2">
            <a:extLst>
              <a:ext uri="{FF2B5EF4-FFF2-40B4-BE49-F238E27FC236}">
                <a16:creationId xmlns:a16="http://schemas.microsoft.com/office/drawing/2014/main" id="{2D0BE056-F531-45AA-99E6-A42345E0D8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63552" y="1700808"/>
            <a:ext cx="6996831" cy="3600499"/>
          </a:xfrm>
        </p:spPr>
        <p:txBody>
          <a:bodyPr/>
          <a:lstStyle/>
          <a:p>
            <a:pPr marL="571500" indent="-571500">
              <a:lnSpc>
                <a:spcPct val="110000"/>
              </a:lnSpc>
              <a:buSzPct val="80000"/>
              <a:buFont typeface="Wingdings" panose="05000000000000000000" pitchFamily="2" charset="2"/>
              <a:buAutoNum type="arabicPeriod"/>
              <a:defRPr/>
            </a:pPr>
            <a:r>
              <a:rPr lang="en-US" b="0" dirty="0"/>
              <a:t>Insufficient organization of own work</a:t>
            </a:r>
          </a:p>
          <a:p>
            <a:pPr marL="571500" indent="-571500">
              <a:lnSpc>
                <a:spcPct val="110000"/>
              </a:lnSpc>
              <a:buSzPct val="80000"/>
              <a:buFont typeface="Wingdings" panose="05000000000000000000" pitchFamily="2" charset="2"/>
              <a:buAutoNum type="arabicPeriod"/>
              <a:defRPr/>
            </a:pPr>
            <a:r>
              <a:rPr lang="en-US" b="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Saving jobs</a:t>
            </a:r>
          </a:p>
          <a:p>
            <a:pPr marL="571500" indent="-571500">
              <a:lnSpc>
                <a:spcPct val="110000"/>
              </a:lnSpc>
              <a:buSzPct val="80000"/>
              <a:buFont typeface="Wingdings" panose="05000000000000000000" pitchFamily="2" charset="2"/>
              <a:buAutoNum type="arabicPeriod"/>
              <a:defRPr/>
            </a:pPr>
            <a:r>
              <a:rPr lang="en-US" b="0" dirty="0"/>
              <a:t>Inability to say clear "NO"</a:t>
            </a:r>
          </a:p>
          <a:p>
            <a:pPr marL="571500" indent="-571500">
              <a:lnSpc>
                <a:spcPct val="110000"/>
              </a:lnSpc>
              <a:buSzPct val="80000"/>
              <a:buFont typeface="Wingdings" panose="05000000000000000000" pitchFamily="2" charset="2"/>
              <a:buAutoNum type="arabicPeriod"/>
              <a:defRPr/>
            </a:pPr>
            <a:r>
              <a:rPr lang="en-US" b="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Unreal Terms (Time Estimate)</a:t>
            </a:r>
          </a:p>
          <a:p>
            <a:pPr marL="571500" indent="-571500">
              <a:lnSpc>
                <a:spcPct val="110000"/>
              </a:lnSpc>
              <a:buSzPct val="80000"/>
              <a:buFont typeface="Wingdings" panose="05000000000000000000" pitchFamily="2" charset="2"/>
              <a:buAutoNum type="arabicPeriod"/>
              <a:defRPr/>
            </a:pPr>
            <a:r>
              <a:rPr lang="en-US" b="0" dirty="0"/>
              <a:t>Skipping from one job to another</a:t>
            </a:r>
          </a:p>
          <a:p>
            <a:pPr marL="571500" indent="-571500">
              <a:lnSpc>
                <a:spcPct val="110000"/>
              </a:lnSpc>
              <a:buSzPct val="80000"/>
              <a:buFont typeface="Wingdings" panose="05000000000000000000" pitchFamily="2" charset="2"/>
              <a:buAutoNum type="arabicPeriod"/>
              <a:defRPr/>
            </a:pPr>
            <a:r>
              <a:rPr lang="en-US" b="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Unnecessary perfectionism</a:t>
            </a:r>
            <a:endParaRPr lang="sk-SK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Obrázok 7">
            <a:extLst>
              <a:ext uri="{FF2B5EF4-FFF2-40B4-BE49-F238E27FC236}">
                <a16:creationId xmlns:a16="http://schemas.microsoft.com/office/drawing/2014/main" id="{7574590D-F255-4B2E-A06B-8A8255511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40" y="836712"/>
            <a:ext cx="3935760" cy="5586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157718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obsahu 2">
            <a:extLst>
              <a:ext uri="{FF2B5EF4-FFF2-40B4-BE49-F238E27FC236}">
                <a16:creationId xmlns:a16="http://schemas.microsoft.com/office/drawing/2014/main" id="{2D0BE056-F531-45AA-99E6-A42345E0D8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75920" y="1628750"/>
            <a:ext cx="6794850" cy="3600499"/>
          </a:xfrm>
        </p:spPr>
        <p:txBody>
          <a:bodyPr/>
          <a:lstStyle/>
          <a:p>
            <a:pPr marL="571500" indent="-571500">
              <a:lnSpc>
                <a:spcPct val="110000"/>
              </a:lnSpc>
              <a:buSzPct val="80000"/>
              <a:buFont typeface="+mj-lt"/>
              <a:buAutoNum type="arabicPeriod" startAt="7"/>
              <a:defRPr/>
            </a:pPr>
            <a:r>
              <a:rPr lang="en-US" b="0" dirty="0"/>
              <a:t>Visitors (both unannounced and unannounced)</a:t>
            </a:r>
          </a:p>
          <a:p>
            <a:pPr marL="571500" indent="-571500">
              <a:lnSpc>
                <a:spcPct val="110000"/>
              </a:lnSpc>
              <a:buSzPct val="80000"/>
              <a:buFont typeface="+mj-lt"/>
              <a:buAutoNum type="arabicPeriod" startAt="7"/>
              <a:defRPr/>
            </a:pPr>
            <a:r>
              <a:rPr lang="en-US" b="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Telephone interviews</a:t>
            </a:r>
          </a:p>
          <a:p>
            <a:pPr marL="571500" indent="-571500">
              <a:lnSpc>
                <a:spcPct val="110000"/>
              </a:lnSpc>
              <a:buSzPct val="80000"/>
              <a:buFont typeface="+mj-lt"/>
              <a:buAutoNum type="arabicPeriod" startAt="7"/>
              <a:defRPr/>
            </a:pPr>
            <a:r>
              <a:rPr lang="en-US" b="0" dirty="0"/>
              <a:t>Use</a:t>
            </a:r>
            <a:r>
              <a:rPr lang="sk-SK" b="0" dirty="0" err="1"/>
              <a:t>less</a:t>
            </a:r>
            <a:r>
              <a:rPr lang="en-US" b="0" dirty="0"/>
              <a:t> emails (post)</a:t>
            </a:r>
          </a:p>
          <a:p>
            <a:pPr marL="571500" indent="-571500">
              <a:lnSpc>
                <a:spcPct val="110000"/>
              </a:lnSpc>
              <a:buSzPct val="80000"/>
              <a:buFont typeface="+mj-lt"/>
              <a:buAutoNum type="arabicPeriod" startAt="7"/>
              <a:defRPr/>
            </a:pPr>
            <a:r>
              <a:rPr lang="en-US" b="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Waiting for someone, for something (information) ...</a:t>
            </a:r>
          </a:p>
          <a:p>
            <a:pPr marL="571500" indent="-571500">
              <a:lnSpc>
                <a:spcPct val="110000"/>
              </a:lnSpc>
              <a:buSzPct val="80000"/>
              <a:buFont typeface="+mj-lt"/>
              <a:buAutoNum type="arabicPeriod" startAt="7"/>
              <a:defRPr/>
            </a:pPr>
            <a:r>
              <a:rPr lang="en-US" b="0" dirty="0"/>
              <a:t>Breakthrough from colleagues or supervisors</a:t>
            </a:r>
            <a:endParaRPr lang="sk-SK" dirty="0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313C8EDC-C93E-45D1-9D2D-DDA92B2D8A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836712"/>
            <a:ext cx="3935760" cy="5586469"/>
          </a:xfrm>
          <a:prstGeom prst="rect">
            <a:avLst/>
          </a:prstGeo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2B06E2F0-72B0-4391-8F82-C795B779C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776" y="220051"/>
            <a:ext cx="7225646" cy="616661"/>
          </a:xfrm>
        </p:spPr>
        <p:txBody>
          <a:bodyPr>
            <a:normAutofit fontScale="90000"/>
          </a:bodyPr>
          <a:lstStyle/>
          <a:p>
            <a:r>
              <a:rPr lang="sk-SK" b="1" dirty="0" err="1">
                <a:solidFill>
                  <a:schemeClr val="bg2">
                    <a:lumMod val="75000"/>
                  </a:schemeClr>
                </a:solidFill>
              </a:rPr>
              <a:t>Time</a:t>
            </a:r>
            <a:r>
              <a:rPr lang="sk-SK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sk-SK" b="1" dirty="0" err="1"/>
              <a:t>Thieves</a:t>
            </a:r>
            <a:endParaRPr lang="sk-SK" b="1" dirty="0"/>
          </a:p>
        </p:txBody>
      </p:sp>
    </p:spTree>
    <p:extLst>
      <p:ext uri="{BB962C8B-B14F-4D97-AF65-F5344CB8AC3E}">
        <p14:creationId xmlns:p14="http://schemas.microsoft.com/office/powerpoint/2010/main" val="1262928894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D5F452-41E0-4DB3-B677-DDAA6DF0D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1544" y="476672"/>
            <a:ext cx="8911687" cy="1280890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Typical </a:t>
            </a:r>
            <a:r>
              <a:rPr lang="en-US" b="1" dirty="0">
                <a:solidFill>
                  <a:schemeClr val="bg2">
                    <a:lumMod val="75000"/>
                  </a:schemeClr>
                </a:solidFill>
              </a:rPr>
              <a:t>mistakes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tx1"/>
                </a:solidFill>
              </a:rPr>
              <a:t>in time </a:t>
            </a:r>
            <a:r>
              <a:rPr lang="en-US" b="1" dirty="0">
                <a:solidFill>
                  <a:schemeClr val="bg2">
                    <a:lumMod val="75000"/>
                  </a:schemeClr>
                </a:solidFill>
              </a:rPr>
              <a:t>management</a:t>
            </a:r>
            <a:endParaRPr lang="sk-SK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" name="Zástupný objekt pre obsah 2">
            <a:extLst>
              <a:ext uri="{FF2B5EF4-FFF2-40B4-BE49-F238E27FC236}">
                <a16:creationId xmlns:a16="http://schemas.microsoft.com/office/drawing/2014/main" id="{7D310048-CC5C-48C8-81FF-20604AE639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91544" y="1412776"/>
            <a:ext cx="9620200" cy="4517693"/>
          </a:xfrm>
        </p:spPr>
        <p:txBody>
          <a:bodyPr numCol="2"/>
          <a:lstStyle/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rPr>
              <a:t>We have no clear goals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ＭＳ Ｐゴシック" pitchFamily="1" charset="-128"/>
                <a:cs typeface="+mn-cs"/>
              </a:rPr>
              <a:t>Disorder in matters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rPr>
              <a:t>We want to be informed about everything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ＭＳ Ｐゴシック" pitchFamily="1" charset="-128"/>
                <a:cs typeface="+mn-cs"/>
              </a:rPr>
              <a:t>Accept unofficial visits and interviews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rPr>
              <a:t>Dissipation at work, inadequate concentration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ＭＳ Ｐゴシック" pitchFamily="1" charset="-128"/>
                <a:cs typeface="+mn-cs"/>
              </a:rPr>
              <a:t>Weak self-discipline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rPr>
              <a:t>Moving things up for later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ＭＳ Ｐゴシック" pitchFamily="1" charset="-128"/>
                <a:cs typeface="+mn-cs"/>
              </a:rPr>
              <a:t>Inability to say NO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sk-SK" sz="2400" b="0" dirty="0" err="1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rPr>
              <a:t>Hurry</a:t>
            </a:r>
            <a:r>
              <a:rPr lang="en-US" sz="2400" b="0" dirty="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rPr>
              <a:t>, impatience, sniffing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ＭＳ Ｐゴシック" pitchFamily="1" charset="-128"/>
                <a:cs typeface="+mn-cs"/>
              </a:rPr>
              <a:t>Insufficient delegation</a:t>
            </a:r>
          </a:p>
          <a:p>
            <a:pPr marL="342900" lvl="0" indent="-342900">
              <a:spcBef>
                <a:spcPts val="1200"/>
              </a:spcBef>
              <a:buClr>
                <a:srgbClr val="E4005C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sz="2400" b="0" dirty="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rPr>
              <a:t>Mistrust in other people in the organization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59433356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QUALM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ym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ym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ALMG" id="{8004898C-C4A6-4214-A098-A02F1561E124}" vid="{38B26537-DF46-4A54-A80D-65AC51C75FC0}"/>
    </a:ext>
  </a:extLst>
</a:theme>
</file>

<file path=ppt/theme/theme2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LIDL 2018 1</Template>
  <TotalTime>0</TotalTime>
  <Words>1118</Words>
  <Application>Microsoft Office PowerPoint</Application>
  <PresentationFormat>Širokouhlá</PresentationFormat>
  <Paragraphs>139</Paragraphs>
  <Slides>13</Slides>
  <Notes>5</Notes>
  <HiddenSlides>0</HiddenSlides>
  <MMClips>0</MMClips>
  <ScaleCrop>false</ScaleCrop>
  <HeadingPairs>
    <vt:vector size="6" baseType="variant">
      <vt:variant>
        <vt:lpstr>Použité písma</vt:lpstr>
      </vt:variant>
      <vt:variant>
        <vt:i4>7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13</vt:i4>
      </vt:variant>
    </vt:vector>
  </HeadingPairs>
  <TitlesOfParts>
    <vt:vector size="21" baseType="lpstr">
      <vt:lpstr>ＭＳ Ｐゴシック</vt:lpstr>
      <vt:lpstr>Arial</vt:lpstr>
      <vt:lpstr>Calibri</vt:lpstr>
      <vt:lpstr>Century Gothic</vt:lpstr>
      <vt:lpstr>Wingdings</vt:lpstr>
      <vt:lpstr>Wingdings 3</vt:lpstr>
      <vt:lpstr>幼圆</vt:lpstr>
      <vt:lpstr>QUALMG</vt:lpstr>
      <vt:lpstr>PLANNING IN THE TIME</vt:lpstr>
      <vt:lpstr>4th dimension</vt:lpstr>
      <vt:lpstr>Calendars - planning</vt:lpstr>
      <vt:lpstr>Basic rules</vt:lpstr>
      <vt:lpstr>Efficient time distribution</vt:lpstr>
      <vt:lpstr>Simple prioritization</vt:lpstr>
      <vt:lpstr>Time Thieves</vt:lpstr>
      <vt:lpstr>Time Thieves</vt:lpstr>
      <vt:lpstr>Typical mistakes in time management</vt:lpstr>
      <vt:lpstr>Prezentácia programu PowerPoint</vt:lpstr>
      <vt:lpstr>Habits that save time</vt:lpstr>
      <vt:lpstr>4 time planning rules</vt:lpstr>
      <vt:lpstr>Edification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2018-10-30T17:21:11Z</dcterms:created>
  <dcterms:modified xsi:type="dcterms:W3CDTF">2018-11-06T13:45:51Z</dcterms:modified>
</cp:coreProperties>
</file>