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5" r:id="rId1"/>
    <p:sldMasterId id="2147483754" r:id="rId2"/>
  </p:sldMasterIdLst>
  <p:notesMasterIdLst>
    <p:notesMasterId r:id="rId25"/>
  </p:notesMasterIdLst>
  <p:sldIdLst>
    <p:sldId id="278" r:id="rId3"/>
    <p:sldId id="257" r:id="rId4"/>
    <p:sldId id="258" r:id="rId5"/>
    <p:sldId id="282" r:id="rId6"/>
    <p:sldId id="259" r:id="rId7"/>
    <p:sldId id="260" r:id="rId8"/>
    <p:sldId id="283" r:id="rId9"/>
    <p:sldId id="284" r:id="rId10"/>
    <p:sldId id="261" r:id="rId11"/>
    <p:sldId id="262" r:id="rId12"/>
    <p:sldId id="288" r:id="rId13"/>
    <p:sldId id="263" r:id="rId14"/>
    <p:sldId id="289" r:id="rId15"/>
    <p:sldId id="264" r:id="rId16"/>
    <p:sldId id="268" r:id="rId17"/>
    <p:sldId id="290" r:id="rId18"/>
    <p:sldId id="291" r:id="rId19"/>
    <p:sldId id="271" r:id="rId20"/>
    <p:sldId id="274" r:id="rId21"/>
    <p:sldId id="292" r:id="rId22"/>
    <p:sldId id="275" r:id="rId23"/>
    <p:sldId id="279" r:id="rId24"/>
  </p:sldIdLst>
  <p:sldSz cx="12192000" cy="6858000"/>
  <p:notesSz cx="6858000" cy="9144000"/>
  <p:defaultTextStyle>
    <a:defPPr>
      <a:defRPr lang="de-DE"/>
    </a:defPPr>
    <a:lvl1pPr algn="l" rtl="0" eaLnBrk="0" fontAlgn="base" hangingPunct="0">
      <a:spcBef>
        <a:spcPct val="0"/>
      </a:spcBef>
      <a:spcAft>
        <a:spcPct val="0"/>
      </a:spcAft>
      <a:defRPr sz="2800" kern="1200">
        <a:solidFill>
          <a:schemeClr val="tx1"/>
        </a:solidFill>
        <a:latin typeface="Arial" charset="0"/>
        <a:ea typeface="ＭＳ Ｐゴシック" pitchFamily="1" charset="-128"/>
        <a:cs typeface="+mn-cs"/>
      </a:defRPr>
    </a:lvl1pPr>
    <a:lvl2pPr marL="457200" algn="l" rtl="0" eaLnBrk="0" fontAlgn="base" hangingPunct="0">
      <a:spcBef>
        <a:spcPct val="0"/>
      </a:spcBef>
      <a:spcAft>
        <a:spcPct val="0"/>
      </a:spcAft>
      <a:defRPr sz="2800" kern="1200">
        <a:solidFill>
          <a:schemeClr val="tx1"/>
        </a:solidFill>
        <a:latin typeface="Arial" charset="0"/>
        <a:ea typeface="ＭＳ Ｐゴシック" pitchFamily="1" charset="-128"/>
        <a:cs typeface="+mn-cs"/>
      </a:defRPr>
    </a:lvl2pPr>
    <a:lvl3pPr marL="914400" algn="l" rtl="0" eaLnBrk="0" fontAlgn="base" hangingPunct="0">
      <a:spcBef>
        <a:spcPct val="0"/>
      </a:spcBef>
      <a:spcAft>
        <a:spcPct val="0"/>
      </a:spcAft>
      <a:defRPr sz="2800" kern="1200">
        <a:solidFill>
          <a:schemeClr val="tx1"/>
        </a:solidFill>
        <a:latin typeface="Arial" charset="0"/>
        <a:ea typeface="ＭＳ Ｐゴシック" pitchFamily="1" charset="-128"/>
        <a:cs typeface="+mn-cs"/>
      </a:defRPr>
    </a:lvl3pPr>
    <a:lvl4pPr marL="1371600" algn="l" rtl="0" eaLnBrk="0" fontAlgn="base" hangingPunct="0">
      <a:spcBef>
        <a:spcPct val="0"/>
      </a:spcBef>
      <a:spcAft>
        <a:spcPct val="0"/>
      </a:spcAft>
      <a:defRPr sz="2800" kern="1200">
        <a:solidFill>
          <a:schemeClr val="tx1"/>
        </a:solidFill>
        <a:latin typeface="Arial" charset="0"/>
        <a:ea typeface="ＭＳ Ｐゴシック" pitchFamily="1" charset="-128"/>
        <a:cs typeface="+mn-cs"/>
      </a:defRPr>
    </a:lvl4pPr>
    <a:lvl5pPr marL="1828800" algn="l" rtl="0" eaLnBrk="0" fontAlgn="base" hangingPunct="0">
      <a:spcBef>
        <a:spcPct val="0"/>
      </a:spcBef>
      <a:spcAft>
        <a:spcPct val="0"/>
      </a:spcAft>
      <a:defRPr sz="2800" kern="1200">
        <a:solidFill>
          <a:schemeClr val="tx1"/>
        </a:solidFill>
        <a:latin typeface="Arial" charset="0"/>
        <a:ea typeface="ＭＳ Ｐゴシック" pitchFamily="1" charset="-128"/>
        <a:cs typeface="+mn-cs"/>
      </a:defRPr>
    </a:lvl5pPr>
    <a:lvl6pPr marL="2286000" algn="l" defTabSz="914400" rtl="0" eaLnBrk="1" latinLnBrk="0" hangingPunct="1">
      <a:defRPr sz="2800" kern="1200">
        <a:solidFill>
          <a:schemeClr val="tx1"/>
        </a:solidFill>
        <a:latin typeface="Arial" charset="0"/>
        <a:ea typeface="ＭＳ Ｐゴシック" pitchFamily="1" charset="-128"/>
        <a:cs typeface="+mn-cs"/>
      </a:defRPr>
    </a:lvl6pPr>
    <a:lvl7pPr marL="2743200" algn="l" defTabSz="914400" rtl="0" eaLnBrk="1" latinLnBrk="0" hangingPunct="1">
      <a:defRPr sz="2800" kern="1200">
        <a:solidFill>
          <a:schemeClr val="tx1"/>
        </a:solidFill>
        <a:latin typeface="Arial" charset="0"/>
        <a:ea typeface="ＭＳ Ｐゴシック" pitchFamily="1" charset="-128"/>
        <a:cs typeface="+mn-cs"/>
      </a:defRPr>
    </a:lvl7pPr>
    <a:lvl8pPr marL="3200400" algn="l" defTabSz="914400" rtl="0" eaLnBrk="1" latinLnBrk="0" hangingPunct="1">
      <a:defRPr sz="2800" kern="1200">
        <a:solidFill>
          <a:schemeClr val="tx1"/>
        </a:solidFill>
        <a:latin typeface="Arial" charset="0"/>
        <a:ea typeface="ＭＳ Ｐゴシック" pitchFamily="1" charset="-128"/>
        <a:cs typeface="+mn-cs"/>
      </a:defRPr>
    </a:lvl8pPr>
    <a:lvl9pPr marL="3657600" algn="l" defTabSz="914400" rtl="0" eaLnBrk="1" latinLnBrk="0" hangingPunct="1">
      <a:defRPr sz="2800" kern="1200">
        <a:solidFill>
          <a:schemeClr val="tx1"/>
        </a:solidFill>
        <a:latin typeface="Arial" charset="0"/>
        <a:ea typeface="ＭＳ Ｐゴシック" pitchFamily="1"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47" autoAdjust="0"/>
  </p:normalViewPr>
  <p:slideViewPr>
    <p:cSldViewPr>
      <p:cViewPr varScale="1">
        <p:scale>
          <a:sx n="78" d="100"/>
          <a:sy n="78" d="100"/>
        </p:scale>
        <p:origin x="778" y="82"/>
      </p:cViewPr>
      <p:guideLst>
        <p:guide orient="horz" pos="2160"/>
        <p:guide pos="3840"/>
      </p:guideLst>
    </p:cSldViewPr>
  </p:slideViewPr>
  <p:notesTextViewPr>
    <p:cViewPr>
      <p:scale>
        <a:sx n="100" d="100"/>
        <a:sy n="100" d="100"/>
      </p:scale>
      <p:origin x="0" y="0"/>
    </p:cViewPr>
  </p:notesTextViewPr>
  <p:notesViewPr>
    <p:cSldViewPr>
      <p:cViewPr varScale="1">
        <p:scale>
          <a:sx n="63" d="100"/>
          <a:sy n="63" d="100"/>
        </p:scale>
        <p:origin x="3134" y="6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5C2C86-5D03-47E9-955B-DF13BF932728}" type="datetimeFigureOut">
              <a:rPr lang="sk-SK" smtClean="0"/>
              <a:t>06.11.2018</a:t>
            </a:fld>
            <a:endParaRPr lang="sk-SK"/>
          </a:p>
        </p:txBody>
      </p:sp>
      <p:sp>
        <p:nvSpPr>
          <p:cNvPr id="4" name="Zástupný objekt pre obrázok snímky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objekt pre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6" name="Zástupný objekt pre pät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Zástupný objekt pre číslo snímky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F5F741-7788-49CD-A727-5D42EB29ADB8}" type="slidenum">
              <a:rPr lang="sk-SK" smtClean="0"/>
              <a:t>‹#›</a:t>
            </a:fld>
            <a:endParaRPr lang="sk-SK"/>
          </a:p>
        </p:txBody>
      </p:sp>
    </p:spTree>
    <p:extLst>
      <p:ext uri="{BB962C8B-B14F-4D97-AF65-F5344CB8AC3E}">
        <p14:creationId xmlns:p14="http://schemas.microsoft.com/office/powerpoint/2010/main" val="42006622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sk-SK"/>
              <a:t>Kliknutím upravte štýl predlohy nadpisu</a:t>
            </a:r>
            <a:endParaRPr lang="de-DE" dirty="0"/>
          </a:p>
        </p:txBody>
      </p:sp>
      <p:sp>
        <p:nvSpPr>
          <p:cNvPr id="3" name="Inhaltsplatzhalter 2"/>
          <p:cNvSpPr>
            <a:spLocks noGrp="1"/>
          </p:cNvSpPr>
          <p:nvPr>
            <p:ph idx="1"/>
          </p:nvPr>
        </p:nvSpPr>
        <p:spPr/>
        <p:txBody>
          <a:bodyPr/>
          <a:lstStyle>
            <a:lvl1pPr>
              <a:defRPr>
                <a:solidFill>
                  <a:srgbClr val="003278"/>
                </a:solidFill>
              </a:defRPr>
            </a:lvl1pPr>
            <a:lvl2pPr>
              <a:defRPr>
                <a:solidFill>
                  <a:srgbClr val="003278"/>
                </a:solidFill>
              </a:defRPr>
            </a:lvl2pPr>
            <a:lvl3pPr>
              <a:defRPr>
                <a:solidFill>
                  <a:srgbClr val="003278"/>
                </a:solidFill>
              </a:defRPr>
            </a:lvl3pPr>
            <a:lvl4pPr>
              <a:defRPr>
                <a:solidFill>
                  <a:srgbClr val="003278"/>
                </a:solidFill>
              </a:defRPr>
            </a:lvl4pPr>
            <a:lvl5pPr>
              <a:defRPr>
                <a:solidFill>
                  <a:srgbClr val="003278"/>
                </a:solidFill>
              </a:defRPr>
            </a:lvl5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dirty="0"/>
          </a:p>
        </p:txBody>
      </p:sp>
    </p:spTree>
    <p:extLst>
      <p:ext uri="{BB962C8B-B14F-4D97-AF65-F5344CB8AC3E}">
        <p14:creationId xmlns:p14="http://schemas.microsoft.com/office/powerpoint/2010/main" val="3324973743"/>
      </p:ext>
    </p:extLst>
  </p:cSld>
  <p:clrMapOvr>
    <a:masterClrMapping/>
  </p:clrMapOvr>
  <p:transition>
    <p:fade/>
  </p:transition>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839200" y="274641"/>
            <a:ext cx="2743200" cy="5851525"/>
          </a:xfrm>
        </p:spPr>
        <p:txBody>
          <a:bodyPr vert="eaVert"/>
          <a:lstStyle/>
          <a:p>
            <a:r>
              <a:rPr lang="sk-SK"/>
              <a:t>Kliknutím upravte štýl predlohy nadpisu</a:t>
            </a:r>
            <a:endParaRPr lang="de-DE"/>
          </a:p>
        </p:txBody>
      </p:sp>
      <p:sp>
        <p:nvSpPr>
          <p:cNvPr id="3" name="Vertikaler Textplatzhalter 2"/>
          <p:cNvSpPr>
            <a:spLocks noGrp="1"/>
          </p:cNvSpPr>
          <p:nvPr>
            <p:ph type="body" orient="vert" idx="1"/>
          </p:nvPr>
        </p:nvSpPr>
        <p:spPr>
          <a:xfrm>
            <a:off x="609600" y="274641"/>
            <a:ext cx="8026400" cy="5851525"/>
          </a:xfrm>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a:p>
        </p:txBody>
      </p:sp>
    </p:spTree>
    <p:extLst>
      <p:ext uri="{BB962C8B-B14F-4D97-AF65-F5344CB8AC3E}">
        <p14:creationId xmlns:p14="http://schemas.microsoft.com/office/powerpoint/2010/main" val="1773078784"/>
      </p:ext>
    </p:extLst>
  </p:cSld>
  <p:clrMapOvr>
    <a:masterClrMapping/>
  </p:clrMapOvr>
  <p:transition>
    <p:fade/>
  </p:transition>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609600" y="1071563"/>
            <a:ext cx="10972800" cy="5054600"/>
          </a:xfrm>
          <a:prstGeom prst="rect">
            <a:avLst/>
          </a:prstGeo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dirty="0"/>
          </a:p>
        </p:txBody>
      </p:sp>
    </p:spTree>
    <p:extLst>
      <p:ext uri="{BB962C8B-B14F-4D97-AF65-F5344CB8AC3E}">
        <p14:creationId xmlns:p14="http://schemas.microsoft.com/office/powerpoint/2010/main" val="977808428"/>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Titel mit Inhalt">
    <p:spTree>
      <p:nvGrpSpPr>
        <p:cNvPr id="1" name=""/>
        <p:cNvGrpSpPr/>
        <p:nvPr/>
      </p:nvGrpSpPr>
      <p:grpSpPr>
        <a:xfrm>
          <a:off x="0" y="0"/>
          <a:ext cx="0" cy="0"/>
          <a:chOff x="0" y="0"/>
          <a:chExt cx="0" cy="0"/>
        </a:xfrm>
      </p:grpSpPr>
      <p:sp>
        <p:nvSpPr>
          <p:cNvPr id="2" name="Titel 1"/>
          <p:cNvSpPr>
            <a:spLocks noGrp="1"/>
          </p:cNvSpPr>
          <p:nvPr>
            <p:ph type="title"/>
          </p:nvPr>
        </p:nvSpPr>
        <p:spPr>
          <a:xfrm>
            <a:off x="334436" y="0"/>
            <a:ext cx="11523133" cy="836712"/>
          </a:xfrm>
          <a:prstGeom prst="rect">
            <a:avLst/>
          </a:prstGeom>
        </p:spPr>
        <p:txBody>
          <a:bodyPr anchor="ctr"/>
          <a:lstStyle>
            <a:lvl1pPr algn="l">
              <a:defRPr sz="2100" b="1"/>
            </a:lvl1pPr>
          </a:lstStyle>
          <a:p>
            <a:r>
              <a:rPr lang="sk-SK"/>
              <a:t>Kliknutím upravte štýl predlohy nadpisu</a:t>
            </a:r>
            <a:endParaRPr lang="de-DE" dirty="0"/>
          </a:p>
        </p:txBody>
      </p:sp>
      <p:sp>
        <p:nvSpPr>
          <p:cNvPr id="4" name="Inhaltsplatzhalter 3"/>
          <p:cNvSpPr>
            <a:spLocks noGrp="1"/>
          </p:cNvSpPr>
          <p:nvPr>
            <p:ph sz="quarter" idx="10"/>
          </p:nvPr>
        </p:nvSpPr>
        <p:spPr>
          <a:xfrm>
            <a:off x="334436" y="1028704"/>
            <a:ext cx="11523133" cy="5184609"/>
          </a:xfrm>
          <a:prstGeom prst="rect">
            <a:avLst/>
          </a:prstGeom>
        </p:spPr>
        <p:txBody>
          <a:bodyPr/>
          <a:lstStyle>
            <a:lvl1pPr>
              <a:buFont typeface="Arial" pitchFamily="34" charset="0"/>
              <a:buChar char="•"/>
              <a:defRPr sz="1800" b="0"/>
            </a:lvl1pPr>
            <a:lvl2pPr>
              <a:defRPr sz="1650" b="0"/>
            </a:lvl2pPr>
            <a:lvl3pPr>
              <a:defRPr sz="1500" b="0"/>
            </a:lvl3pPr>
            <a:lvl4pPr>
              <a:defRPr sz="1350" b="0"/>
            </a:lvl4pPr>
            <a:lvl5pPr>
              <a:defRPr sz="1350" b="0"/>
            </a:lvl5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dirty="0"/>
          </a:p>
        </p:txBody>
      </p:sp>
    </p:spTree>
    <p:extLst>
      <p:ext uri="{BB962C8B-B14F-4D97-AF65-F5344CB8AC3E}">
        <p14:creationId xmlns:p14="http://schemas.microsoft.com/office/powerpoint/2010/main" val="240878727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Nur Titel">
    <p:spTree>
      <p:nvGrpSpPr>
        <p:cNvPr id="1" name=""/>
        <p:cNvGrpSpPr/>
        <p:nvPr/>
      </p:nvGrpSpPr>
      <p:grpSpPr>
        <a:xfrm>
          <a:off x="0" y="0"/>
          <a:ext cx="0" cy="0"/>
          <a:chOff x="0" y="0"/>
          <a:chExt cx="0" cy="0"/>
        </a:xfrm>
      </p:grpSpPr>
      <p:sp>
        <p:nvSpPr>
          <p:cNvPr id="2" name="Titel 1"/>
          <p:cNvSpPr>
            <a:spLocks noGrp="1"/>
          </p:cNvSpPr>
          <p:nvPr>
            <p:ph type="title"/>
          </p:nvPr>
        </p:nvSpPr>
        <p:spPr>
          <a:xfrm>
            <a:off x="324043" y="238545"/>
            <a:ext cx="11543103" cy="616455"/>
          </a:xfrm>
          <a:prstGeom prst="rect">
            <a:avLst/>
          </a:prstGeom>
        </p:spPr>
        <p:txBody>
          <a:bodyPr anchor="ctr" anchorCtr="0">
            <a:noAutofit/>
          </a:bodyPr>
          <a:lstStyle>
            <a:lvl1pPr>
              <a:lnSpc>
                <a:spcPct val="100000"/>
              </a:lnSpc>
              <a:defRPr/>
            </a:lvl1pPr>
          </a:lstStyle>
          <a:p>
            <a:r>
              <a:rPr lang="sk-SK"/>
              <a:t>Kliknutím upravte štýl predlohy nadpisu</a:t>
            </a:r>
            <a:endParaRPr lang="de-DE" dirty="0"/>
          </a:p>
        </p:txBody>
      </p:sp>
      <p:sp>
        <p:nvSpPr>
          <p:cNvPr id="9" name="Textplatzhalter 7"/>
          <p:cNvSpPr>
            <a:spLocks noGrp="1"/>
          </p:cNvSpPr>
          <p:nvPr>
            <p:ph type="body" sz="quarter" idx="13"/>
          </p:nvPr>
        </p:nvSpPr>
        <p:spPr>
          <a:xfrm>
            <a:off x="324042" y="854994"/>
            <a:ext cx="11543103" cy="336244"/>
          </a:xfrm>
          <a:prstGeom prst="rect">
            <a:avLst/>
          </a:prstGeom>
        </p:spPr>
        <p:txBody>
          <a:bodyPr lIns="0" tIns="0" rIns="0" bIns="0" anchor="t" anchorCtr="0">
            <a:noAutofit/>
          </a:bodyPr>
          <a:lstStyle>
            <a:lvl1pPr marL="0" indent="0">
              <a:buNone/>
              <a:defRPr sz="1500"/>
            </a:lvl1pPr>
          </a:lstStyle>
          <a:p>
            <a:pPr lvl="0"/>
            <a:r>
              <a:rPr lang="sk-SK"/>
              <a:t>Upraviť štýly predlohy textu</a:t>
            </a:r>
          </a:p>
        </p:txBody>
      </p:sp>
      <p:sp>
        <p:nvSpPr>
          <p:cNvPr id="11" name="Datumsplatzhalter 10"/>
          <p:cNvSpPr>
            <a:spLocks noGrp="1"/>
          </p:cNvSpPr>
          <p:nvPr>
            <p:ph type="dt" sz="half" idx="14"/>
          </p:nvPr>
        </p:nvSpPr>
        <p:spPr>
          <a:xfrm>
            <a:off x="323890" y="6356350"/>
            <a:ext cx="2135079" cy="360000"/>
          </a:xfrm>
          <a:prstGeom prst="rect">
            <a:avLst/>
          </a:prstGeom>
        </p:spPr>
        <p:txBody>
          <a:bodyPr/>
          <a:lstStyle/>
          <a:p>
            <a:fld id="{E373F149-83C4-4179-9681-702531CCFDAC}" type="datetimeFigureOut">
              <a:rPr lang="de-DE" smtClean="0">
                <a:solidFill>
                  <a:srgbClr val="1F497D"/>
                </a:solidFill>
              </a:rPr>
              <a:pPr/>
              <a:t>06.11.2018</a:t>
            </a:fld>
            <a:endParaRPr lang="de-DE" dirty="0">
              <a:solidFill>
                <a:srgbClr val="1F497D"/>
              </a:solidFill>
            </a:endParaRPr>
          </a:p>
        </p:txBody>
      </p:sp>
      <p:sp>
        <p:nvSpPr>
          <p:cNvPr id="12" name="Fußzeilenplatzhalter 11"/>
          <p:cNvSpPr>
            <a:spLocks noGrp="1"/>
          </p:cNvSpPr>
          <p:nvPr>
            <p:ph type="ftr" sz="quarter" idx="15"/>
          </p:nvPr>
        </p:nvSpPr>
        <p:spPr>
          <a:xfrm>
            <a:off x="2458968" y="6356350"/>
            <a:ext cx="7274061" cy="360000"/>
          </a:xfrm>
          <a:prstGeom prst="rect">
            <a:avLst/>
          </a:prstGeom>
        </p:spPr>
        <p:txBody>
          <a:bodyPr/>
          <a:lstStyle/>
          <a:p>
            <a:endParaRPr lang="de-DE" dirty="0">
              <a:solidFill>
                <a:srgbClr val="1F497D"/>
              </a:solidFill>
            </a:endParaRPr>
          </a:p>
        </p:txBody>
      </p:sp>
      <p:sp>
        <p:nvSpPr>
          <p:cNvPr id="13" name="Foliennummernplatzhalter 12"/>
          <p:cNvSpPr>
            <a:spLocks noGrp="1"/>
          </p:cNvSpPr>
          <p:nvPr>
            <p:ph type="sldNum" sz="quarter" idx="16"/>
          </p:nvPr>
        </p:nvSpPr>
        <p:spPr>
          <a:xfrm>
            <a:off x="9733029" y="6356350"/>
            <a:ext cx="2135079" cy="360000"/>
          </a:xfrm>
          <a:prstGeom prst="rect">
            <a:avLst/>
          </a:prstGeom>
        </p:spPr>
        <p:txBody>
          <a:bodyPr/>
          <a:lstStyle/>
          <a:p>
            <a:fld id="{9DC1E638-3F78-4E0D-883A-B278700C48C0}" type="slidenum">
              <a:rPr lang="de-DE" smtClean="0">
                <a:solidFill>
                  <a:srgbClr val="1F497D"/>
                </a:solidFill>
              </a:rPr>
              <a:pPr/>
              <a:t>‹#›</a:t>
            </a:fld>
            <a:endParaRPr lang="de-DE" dirty="0">
              <a:solidFill>
                <a:srgbClr val="1F497D"/>
              </a:solidFill>
            </a:endParaRPr>
          </a:p>
        </p:txBody>
      </p:sp>
    </p:spTree>
    <p:extLst>
      <p:ext uri="{BB962C8B-B14F-4D97-AF65-F5344CB8AC3E}">
        <p14:creationId xmlns:p14="http://schemas.microsoft.com/office/powerpoint/2010/main" val="3550436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Inhalt | Titel 1-zeilig">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en-US" dirty="0"/>
          </a:p>
        </p:txBody>
      </p:sp>
      <p:sp>
        <p:nvSpPr>
          <p:cNvPr id="7" name="Titelplatzhalter 1"/>
          <p:cNvSpPr>
            <a:spLocks noGrp="1"/>
          </p:cNvSpPr>
          <p:nvPr>
            <p:ph type="title"/>
          </p:nvPr>
        </p:nvSpPr>
        <p:spPr bwMode="auto">
          <a:xfrm>
            <a:off x="609600" y="142878"/>
            <a:ext cx="1097280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a:t>Kliknutím upravte štýl predlohy nadpisu</a:t>
            </a:r>
            <a:endParaRPr lang="de-DE" dirty="0"/>
          </a:p>
        </p:txBody>
      </p:sp>
    </p:spTree>
    <p:extLst>
      <p:ext uri="{BB962C8B-B14F-4D97-AF65-F5344CB8AC3E}">
        <p14:creationId xmlns:p14="http://schemas.microsoft.com/office/powerpoint/2010/main" val="3704162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1007533" y="277816"/>
            <a:ext cx="10574867" cy="1139825"/>
          </a:xfrm>
        </p:spPr>
        <p:txBody>
          <a:bodyPr/>
          <a:lstStyle/>
          <a:p>
            <a:r>
              <a:rPr lang="sk-SK"/>
              <a:t>Kliknutím upravte štýl predlohy nadpisu</a:t>
            </a:r>
          </a:p>
        </p:txBody>
      </p:sp>
      <p:sp>
        <p:nvSpPr>
          <p:cNvPr id="3" name="Zástupný symbol textu 2"/>
          <p:cNvSpPr>
            <a:spLocks noGrp="1"/>
          </p:cNvSpPr>
          <p:nvPr>
            <p:ph type="body" sz="half" idx="1"/>
          </p:nvPr>
        </p:nvSpPr>
        <p:spPr>
          <a:xfrm>
            <a:off x="1007533" y="1557341"/>
            <a:ext cx="5192184" cy="4530725"/>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a:spLocks noGrp="1"/>
          </p:cNvSpPr>
          <p:nvPr>
            <p:ph sz="half" idx="2"/>
          </p:nvPr>
        </p:nvSpPr>
        <p:spPr>
          <a:xfrm>
            <a:off x="6402919" y="1557341"/>
            <a:ext cx="5194300" cy="4530725"/>
          </a:xfrm>
        </p:spPr>
        <p:txBody>
          <a:body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Rectangle 5"/>
          <p:cNvSpPr>
            <a:spLocks noGrp="1" noChangeArrowheads="1"/>
          </p:cNvSpPr>
          <p:nvPr>
            <p:ph type="sldNum" sz="quarter" idx="10"/>
          </p:nvPr>
        </p:nvSpPr>
        <p:spPr>
          <a:xfrm>
            <a:off x="8735484" y="6200778"/>
            <a:ext cx="2844800" cy="468313"/>
          </a:xfrm>
          <a:prstGeom prst="rect">
            <a:avLst/>
          </a:prstGeom>
          <a:ln/>
        </p:spPr>
        <p:txBody>
          <a:bodyPr/>
          <a:lstStyle>
            <a:lvl1pPr>
              <a:defRPr/>
            </a:lvl1pPr>
          </a:lstStyle>
          <a:p>
            <a:pPr>
              <a:defRPr/>
            </a:pPr>
            <a:endParaRPr lang="sk-SK">
              <a:solidFill>
                <a:srgbClr val="000000"/>
              </a:solidFill>
            </a:endParaRPr>
          </a:p>
          <a:p>
            <a:pPr>
              <a:defRPr/>
            </a:pPr>
            <a:endParaRPr lang="sk-SK">
              <a:solidFill>
                <a:srgbClr val="000000"/>
              </a:solidFill>
            </a:endParaRPr>
          </a:p>
          <a:p>
            <a:pPr>
              <a:defRPr/>
            </a:pPr>
            <a:r>
              <a:rPr lang="sk-SK">
                <a:solidFill>
                  <a:srgbClr val="000000"/>
                </a:solidFill>
              </a:rPr>
              <a:t>snímka </a:t>
            </a:r>
            <a:fld id="{BDCFC81C-2188-4DFE-AA28-3CFE7C2B6EBE}"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264127062"/>
      </p:ext>
    </p:extLst>
  </p:cSld>
  <p:clrMapOvr>
    <a:masterClrMapping/>
  </p:clrMapOvr>
  <p:transition spd="med"/>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Lidl_Titel_leer">
    <p:spTree>
      <p:nvGrpSpPr>
        <p:cNvPr id="1" name=""/>
        <p:cNvGrpSpPr/>
        <p:nvPr/>
      </p:nvGrpSpPr>
      <p:grpSpPr>
        <a:xfrm>
          <a:off x="0" y="0"/>
          <a:ext cx="0" cy="0"/>
          <a:chOff x="0" y="0"/>
          <a:chExt cx="0" cy="0"/>
        </a:xfrm>
      </p:grpSpPr>
      <p:sp>
        <p:nvSpPr>
          <p:cNvPr id="5" name="Textplatzhalter 4"/>
          <p:cNvSpPr>
            <a:spLocks noGrp="1"/>
          </p:cNvSpPr>
          <p:nvPr>
            <p:ph type="body" sz="quarter" idx="10" hasCustomPrompt="1"/>
          </p:nvPr>
        </p:nvSpPr>
        <p:spPr>
          <a:xfrm>
            <a:off x="334436" y="644696"/>
            <a:ext cx="11523133" cy="2784309"/>
          </a:xfrm>
          <a:prstGeom prst="rect">
            <a:avLst/>
          </a:prstGeom>
        </p:spPr>
        <p:txBody>
          <a:bodyPr anchor="ctr"/>
          <a:lstStyle>
            <a:lvl1pPr algn="ctr">
              <a:buNone/>
              <a:defRPr sz="4576"/>
            </a:lvl1pPr>
          </a:lstStyle>
          <a:p>
            <a:pPr lvl="0"/>
            <a:r>
              <a:rPr lang="de-DE" dirty="0"/>
              <a:t>Titel</a:t>
            </a:r>
          </a:p>
        </p:txBody>
      </p:sp>
      <p:sp>
        <p:nvSpPr>
          <p:cNvPr id="6" name="Textplatzhalter 4"/>
          <p:cNvSpPr>
            <a:spLocks noGrp="1"/>
          </p:cNvSpPr>
          <p:nvPr>
            <p:ph type="body" sz="quarter" idx="11" hasCustomPrompt="1"/>
          </p:nvPr>
        </p:nvSpPr>
        <p:spPr>
          <a:xfrm>
            <a:off x="335362" y="3429005"/>
            <a:ext cx="11523133" cy="1536171"/>
          </a:xfrm>
          <a:prstGeom prst="rect">
            <a:avLst/>
          </a:prstGeom>
        </p:spPr>
        <p:txBody>
          <a:bodyPr anchor="ctr"/>
          <a:lstStyle>
            <a:lvl1pPr algn="ctr">
              <a:buNone/>
              <a:defRPr sz="2372">
                <a:solidFill>
                  <a:srgbClr val="C0C0C0"/>
                </a:solidFill>
              </a:defRPr>
            </a:lvl1pPr>
          </a:lstStyle>
          <a:p>
            <a:pPr lvl="0"/>
            <a:r>
              <a:rPr lang="de-DE" dirty="0"/>
              <a:t>Untertitel / Referent etc.</a:t>
            </a:r>
          </a:p>
        </p:txBody>
      </p:sp>
    </p:spTree>
    <p:extLst>
      <p:ext uri="{BB962C8B-B14F-4D97-AF65-F5344CB8AC3E}">
        <p14:creationId xmlns:p14="http://schemas.microsoft.com/office/powerpoint/2010/main" val="2332957678"/>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bl">
  <p:cSld name="Nadpis a tabuľka">
    <p:spTree>
      <p:nvGrpSpPr>
        <p:cNvPr id="1" name=""/>
        <p:cNvGrpSpPr/>
        <p:nvPr/>
      </p:nvGrpSpPr>
      <p:grpSpPr>
        <a:xfrm>
          <a:off x="0" y="0"/>
          <a:ext cx="0" cy="0"/>
          <a:chOff x="0" y="0"/>
          <a:chExt cx="0" cy="0"/>
        </a:xfrm>
      </p:grpSpPr>
      <p:sp>
        <p:nvSpPr>
          <p:cNvPr id="2" name="Nadpis 1"/>
          <p:cNvSpPr>
            <a:spLocks noGrp="1"/>
          </p:cNvSpPr>
          <p:nvPr>
            <p:ph type="title"/>
          </p:nvPr>
        </p:nvSpPr>
        <p:spPr>
          <a:xfrm>
            <a:off x="609600" y="274638"/>
            <a:ext cx="10972800" cy="1143000"/>
          </a:xfrm>
        </p:spPr>
        <p:txBody>
          <a:bodyPr/>
          <a:lstStyle/>
          <a:p>
            <a:r>
              <a:rPr lang="sk-SK"/>
              <a:t>Upravte štýly predlohy textu</a:t>
            </a:r>
          </a:p>
        </p:txBody>
      </p:sp>
      <p:sp>
        <p:nvSpPr>
          <p:cNvPr id="3" name="Zástupný symbol tabuľky 2"/>
          <p:cNvSpPr>
            <a:spLocks noGrp="1"/>
          </p:cNvSpPr>
          <p:nvPr>
            <p:ph type="tbl" idx="1"/>
          </p:nvPr>
        </p:nvSpPr>
        <p:spPr>
          <a:xfrm>
            <a:off x="609600" y="1600201"/>
            <a:ext cx="10972800" cy="4525963"/>
          </a:xfrm>
        </p:spPr>
        <p:txBody>
          <a:bodyPr/>
          <a:lstStyle/>
          <a:p>
            <a:pPr lvl="0"/>
            <a:endParaRPr lang="sk-SK" noProof="0"/>
          </a:p>
        </p:txBody>
      </p:sp>
      <p:sp>
        <p:nvSpPr>
          <p:cNvPr id="4" name="Rectangle 4">
            <a:extLst>
              <a:ext uri="{FF2B5EF4-FFF2-40B4-BE49-F238E27FC236}">
                <a16:creationId xmlns:a16="http://schemas.microsoft.com/office/drawing/2014/main" id="{43EEDE61-CEC7-4BAC-B940-F1100E0D8B39}"/>
              </a:ext>
            </a:extLst>
          </p:cNvPr>
          <p:cNvSpPr>
            <a:spLocks noGrp="1" noChangeArrowheads="1"/>
          </p:cNvSpPr>
          <p:nvPr>
            <p:ph type="dt" sz="half" idx="10"/>
          </p:nvPr>
        </p:nvSpPr>
        <p:spPr>
          <a:ln/>
        </p:spPr>
        <p:txBody>
          <a:bodyPr/>
          <a:lstStyle>
            <a:lvl1pPr>
              <a:defRPr/>
            </a:lvl1pPr>
          </a:lstStyle>
          <a:p>
            <a:pPr>
              <a:defRPr/>
            </a:pPr>
            <a:endParaRPr lang="sk-SK" altLang="sk-SK"/>
          </a:p>
        </p:txBody>
      </p:sp>
      <p:sp>
        <p:nvSpPr>
          <p:cNvPr id="5" name="Rectangle 5">
            <a:extLst>
              <a:ext uri="{FF2B5EF4-FFF2-40B4-BE49-F238E27FC236}">
                <a16:creationId xmlns:a16="http://schemas.microsoft.com/office/drawing/2014/main" id="{D0B68A85-B4C3-46EF-AB1B-D98E514B579C}"/>
              </a:ext>
            </a:extLst>
          </p:cNvPr>
          <p:cNvSpPr>
            <a:spLocks noGrp="1" noChangeArrowheads="1"/>
          </p:cNvSpPr>
          <p:nvPr>
            <p:ph type="ftr" sz="quarter" idx="11"/>
          </p:nvPr>
        </p:nvSpPr>
        <p:spPr>
          <a:ln/>
        </p:spPr>
        <p:txBody>
          <a:bodyPr/>
          <a:lstStyle>
            <a:lvl1pPr>
              <a:defRPr/>
            </a:lvl1pPr>
          </a:lstStyle>
          <a:p>
            <a:pPr>
              <a:defRPr/>
            </a:pPr>
            <a:endParaRPr lang="sk-SK" altLang="sk-SK"/>
          </a:p>
        </p:txBody>
      </p:sp>
      <p:sp>
        <p:nvSpPr>
          <p:cNvPr id="6" name="Rectangle 6">
            <a:extLst>
              <a:ext uri="{FF2B5EF4-FFF2-40B4-BE49-F238E27FC236}">
                <a16:creationId xmlns:a16="http://schemas.microsoft.com/office/drawing/2014/main" id="{579B3CD6-ED91-4C98-82C0-20F768C85292}"/>
              </a:ext>
            </a:extLst>
          </p:cNvPr>
          <p:cNvSpPr>
            <a:spLocks noGrp="1" noChangeArrowheads="1"/>
          </p:cNvSpPr>
          <p:nvPr>
            <p:ph type="sldNum" sz="quarter" idx="12"/>
          </p:nvPr>
        </p:nvSpPr>
        <p:spPr>
          <a:ln/>
        </p:spPr>
        <p:txBody>
          <a:bodyPr/>
          <a:lstStyle>
            <a:lvl1pPr>
              <a:defRPr/>
            </a:lvl1pPr>
          </a:lstStyle>
          <a:p>
            <a:pPr>
              <a:defRPr/>
            </a:pPr>
            <a:fld id="{EC1869E3-1925-431F-BE94-26481EA890BD}" type="slidenum">
              <a:rPr lang="sk-SK" altLang="sk-SK"/>
              <a:pPr>
                <a:defRPr/>
              </a:pPr>
              <a:t>‹#›</a:t>
            </a:fld>
            <a:endParaRPr lang="sk-SK" altLang="sk-SK"/>
          </a:p>
        </p:txBody>
      </p:sp>
    </p:spTree>
    <p:extLst>
      <p:ext uri="{BB962C8B-B14F-4D97-AF65-F5344CB8AC3E}">
        <p14:creationId xmlns:p14="http://schemas.microsoft.com/office/powerpoint/2010/main" val="20608306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sk-SK"/>
              <a:t>Kliknutím upravte štýl predlohy nadpisu</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k-SK"/>
              <a:t>Kliknutím upravte štýl predlohy podnadpisu</a:t>
            </a:r>
            <a:endParaRPr lang="en-US" dirty="0"/>
          </a:p>
        </p:txBody>
      </p:sp>
      <p:sp>
        <p:nvSpPr>
          <p:cNvPr id="4" name="Date Placeholder 3"/>
          <p:cNvSpPr>
            <a:spLocks noGrp="1"/>
          </p:cNvSpPr>
          <p:nvPr>
            <p:ph type="dt" sz="half" idx="10"/>
          </p:nvPr>
        </p:nvSpPr>
        <p:spPr>
          <a:xfrm>
            <a:off x="10361612" y="6130437"/>
            <a:ext cx="1146283" cy="370396"/>
          </a:xfrm>
          <a:prstGeom prst="rect">
            <a:avLst/>
          </a:prstGeom>
        </p:spPr>
        <p:txBody>
          <a:bodyPr/>
          <a:lstStyle/>
          <a:p>
            <a:fld id="{5646E85A-8FFA-4355-8AC0-76045A4CFF1A}" type="datetimeFigureOut">
              <a:rPr lang="en-GB" smtClean="0"/>
              <a:t>06/11/2018</a:t>
            </a:fld>
            <a:endParaRPr lang="en-GB"/>
          </a:p>
        </p:txBody>
      </p:sp>
      <p:sp>
        <p:nvSpPr>
          <p:cNvPr id="5" name="Footer Placeholder 4"/>
          <p:cNvSpPr>
            <a:spLocks noGrp="1"/>
          </p:cNvSpPr>
          <p:nvPr>
            <p:ph type="ftr" sz="quarter" idx="11"/>
          </p:nvPr>
        </p:nvSpPr>
        <p:spPr>
          <a:xfrm>
            <a:off x="2589212" y="6135808"/>
            <a:ext cx="7619999" cy="365125"/>
          </a:xfrm>
          <a:prstGeom prst="rect">
            <a:avLst/>
          </a:prstGeom>
        </p:spPr>
        <p:txBody>
          <a:bodyPr/>
          <a:lstStyle/>
          <a:p>
            <a:endParaRPr lang="en-GB"/>
          </a:p>
        </p:txBody>
      </p:sp>
    </p:spTree>
    <p:extLst>
      <p:ext uri="{BB962C8B-B14F-4D97-AF65-F5344CB8AC3E}">
        <p14:creationId xmlns:p14="http://schemas.microsoft.com/office/powerpoint/2010/main" val="405877151"/>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sk-SK"/>
              <a:t>Kliknutím upravte štýl predlohy nadpisu</a:t>
            </a:r>
            <a:endParaRPr lang="en-US" dirty="0"/>
          </a:p>
        </p:txBody>
      </p:sp>
      <p:sp>
        <p:nvSpPr>
          <p:cNvPr id="3" name="Content Placeholder 2"/>
          <p:cNvSpPr>
            <a:spLocks noGrp="1"/>
          </p:cNvSpPr>
          <p:nvPr>
            <p:ph idx="1" hasCustomPrompt="1"/>
          </p:nvPr>
        </p:nvSpPr>
        <p:spPr>
          <a:xfrm>
            <a:off x="2589212" y="2133600"/>
            <a:ext cx="8915400" cy="3777622"/>
          </a:xfrm>
        </p:spPr>
        <p:txBody>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a:xfrm>
            <a:off x="10361612" y="6130437"/>
            <a:ext cx="1146283" cy="370396"/>
          </a:xfrm>
          <a:prstGeom prst="rect">
            <a:avLst/>
          </a:prstGeom>
        </p:spPr>
        <p:txBody>
          <a:bodyPr/>
          <a:lstStyle/>
          <a:p>
            <a:fld id="{5646E85A-8FFA-4355-8AC0-76045A4CFF1A}" type="datetimeFigureOut">
              <a:rPr lang="en-GB" smtClean="0"/>
              <a:t>06/11/2018</a:t>
            </a:fld>
            <a:endParaRPr lang="en-GB"/>
          </a:p>
        </p:txBody>
      </p:sp>
      <p:sp>
        <p:nvSpPr>
          <p:cNvPr id="5" name="Footer Placeholder 4"/>
          <p:cNvSpPr>
            <a:spLocks noGrp="1"/>
          </p:cNvSpPr>
          <p:nvPr>
            <p:ph type="ftr" sz="quarter" idx="11"/>
          </p:nvPr>
        </p:nvSpPr>
        <p:spPr>
          <a:xfrm>
            <a:off x="2589212" y="6135808"/>
            <a:ext cx="7619999" cy="365125"/>
          </a:xfrm>
          <a:prstGeom prst="rect">
            <a:avLst/>
          </a:prstGeom>
        </p:spPr>
        <p:txBody>
          <a:bodyPr/>
          <a:lstStyle/>
          <a:p>
            <a:endParaRPr lang="en-GB"/>
          </a:p>
        </p:txBody>
      </p:sp>
    </p:spTree>
    <p:extLst>
      <p:ext uri="{BB962C8B-B14F-4D97-AF65-F5344CB8AC3E}">
        <p14:creationId xmlns:p14="http://schemas.microsoft.com/office/powerpoint/2010/main" val="280144639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sk-SK"/>
              <a:t>Kliknutím upravte štýl predlohy nadpisu</a:t>
            </a:r>
            <a:endParaRPr lang="de-DE"/>
          </a:p>
        </p:txBody>
      </p:sp>
      <p:sp>
        <p:nvSpPr>
          <p:cNvPr id="3" name="Inhaltsplatzhalter 2"/>
          <p:cNvSpPr>
            <a:spLocks noGrp="1"/>
          </p:cNvSpPr>
          <p:nvPr>
            <p:ph sz="half" idx="1"/>
          </p:nvPr>
        </p:nvSpPr>
        <p:spPr>
          <a:xfrm>
            <a:off x="609600" y="1071549"/>
            <a:ext cx="5384800" cy="515464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a:p>
        </p:txBody>
      </p:sp>
      <p:sp>
        <p:nvSpPr>
          <p:cNvPr id="4" name="Inhaltsplatzhalter 3"/>
          <p:cNvSpPr>
            <a:spLocks noGrp="1"/>
          </p:cNvSpPr>
          <p:nvPr>
            <p:ph sz="half" idx="2"/>
          </p:nvPr>
        </p:nvSpPr>
        <p:spPr>
          <a:xfrm>
            <a:off x="6197600" y="1071549"/>
            <a:ext cx="5384800" cy="515464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a:p>
        </p:txBody>
      </p:sp>
    </p:spTree>
    <p:extLst>
      <p:ext uri="{BB962C8B-B14F-4D97-AF65-F5344CB8AC3E}">
        <p14:creationId xmlns:p14="http://schemas.microsoft.com/office/powerpoint/2010/main" val="321120134"/>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sk-SK"/>
              <a:t>Kliknutím upravte štýl predlohy nadpisu</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k-SK"/>
              <a:t>Upraviť štýly predlohy textu</a:t>
            </a:r>
          </a:p>
        </p:txBody>
      </p:sp>
      <p:sp>
        <p:nvSpPr>
          <p:cNvPr id="4" name="Date Placeholder 3"/>
          <p:cNvSpPr>
            <a:spLocks noGrp="1"/>
          </p:cNvSpPr>
          <p:nvPr>
            <p:ph type="dt" sz="half" idx="10"/>
          </p:nvPr>
        </p:nvSpPr>
        <p:spPr>
          <a:xfrm>
            <a:off x="10361612" y="6130437"/>
            <a:ext cx="1146283" cy="370396"/>
          </a:xfrm>
          <a:prstGeom prst="rect">
            <a:avLst/>
          </a:prstGeom>
        </p:spPr>
        <p:txBody>
          <a:bodyPr/>
          <a:lstStyle/>
          <a:p>
            <a:fld id="{5646E85A-8FFA-4355-8AC0-76045A4CFF1A}" type="datetimeFigureOut">
              <a:rPr lang="en-GB" smtClean="0"/>
              <a:t>06/11/2018</a:t>
            </a:fld>
            <a:endParaRPr lang="en-GB"/>
          </a:p>
        </p:txBody>
      </p:sp>
      <p:sp>
        <p:nvSpPr>
          <p:cNvPr id="5" name="Footer Placeholder 4"/>
          <p:cNvSpPr>
            <a:spLocks noGrp="1"/>
          </p:cNvSpPr>
          <p:nvPr>
            <p:ph type="ftr" sz="quarter" idx="11"/>
          </p:nvPr>
        </p:nvSpPr>
        <p:spPr>
          <a:xfrm>
            <a:off x="2589212" y="6135808"/>
            <a:ext cx="7619999" cy="365125"/>
          </a:xfrm>
          <a:prstGeom prst="rect">
            <a:avLst/>
          </a:prstGeom>
        </p:spPr>
        <p:txBody>
          <a:bodyPr/>
          <a:lstStyle/>
          <a:p>
            <a:endParaRPr lang="en-GB"/>
          </a:p>
        </p:txBody>
      </p:sp>
    </p:spTree>
    <p:extLst>
      <p:ext uri="{BB962C8B-B14F-4D97-AF65-F5344CB8AC3E}">
        <p14:creationId xmlns:p14="http://schemas.microsoft.com/office/powerpoint/2010/main" val="3969567239"/>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tbl">
  <p:cSld name="Nadpis a tabuľka">
    <p:spTree>
      <p:nvGrpSpPr>
        <p:cNvPr id="1" name=""/>
        <p:cNvGrpSpPr/>
        <p:nvPr/>
      </p:nvGrpSpPr>
      <p:grpSpPr>
        <a:xfrm>
          <a:off x="0" y="0"/>
          <a:ext cx="0" cy="0"/>
          <a:chOff x="0" y="0"/>
          <a:chExt cx="0" cy="0"/>
        </a:xfrm>
      </p:grpSpPr>
      <p:sp>
        <p:nvSpPr>
          <p:cNvPr id="2" name="Nadpis 1"/>
          <p:cNvSpPr>
            <a:spLocks noGrp="1"/>
          </p:cNvSpPr>
          <p:nvPr>
            <p:ph type="title"/>
          </p:nvPr>
        </p:nvSpPr>
        <p:spPr>
          <a:xfrm>
            <a:off x="609600" y="274638"/>
            <a:ext cx="10972800" cy="1143000"/>
          </a:xfrm>
        </p:spPr>
        <p:txBody>
          <a:bodyPr/>
          <a:lstStyle/>
          <a:p>
            <a:r>
              <a:rPr lang="sk-SK"/>
              <a:t>Upravte štýly predlohy textu</a:t>
            </a:r>
          </a:p>
        </p:txBody>
      </p:sp>
      <p:sp>
        <p:nvSpPr>
          <p:cNvPr id="3" name="Zástupný symbol tabuľky 2"/>
          <p:cNvSpPr>
            <a:spLocks noGrp="1"/>
          </p:cNvSpPr>
          <p:nvPr>
            <p:ph type="tbl" idx="1"/>
          </p:nvPr>
        </p:nvSpPr>
        <p:spPr>
          <a:xfrm>
            <a:off x="609600" y="1600201"/>
            <a:ext cx="10972800" cy="4525963"/>
          </a:xfrm>
        </p:spPr>
        <p:txBody>
          <a:bodyPr/>
          <a:lstStyle/>
          <a:p>
            <a:pPr lvl="0"/>
            <a:endParaRPr lang="sk-SK" noProof="0"/>
          </a:p>
        </p:txBody>
      </p:sp>
      <p:sp>
        <p:nvSpPr>
          <p:cNvPr id="4" name="Rectangle 4">
            <a:extLst>
              <a:ext uri="{FF2B5EF4-FFF2-40B4-BE49-F238E27FC236}">
                <a16:creationId xmlns:a16="http://schemas.microsoft.com/office/drawing/2014/main" id="{43EEDE61-CEC7-4BAC-B940-F1100E0D8B39}"/>
              </a:ext>
            </a:extLst>
          </p:cNvPr>
          <p:cNvSpPr>
            <a:spLocks noGrp="1" noChangeArrowheads="1"/>
          </p:cNvSpPr>
          <p:nvPr>
            <p:ph type="dt" sz="half" idx="10"/>
          </p:nvPr>
        </p:nvSpPr>
        <p:spPr>
          <a:xfrm>
            <a:off x="10361612" y="6130437"/>
            <a:ext cx="1146283" cy="370396"/>
          </a:xfrm>
          <a:prstGeom prst="rect">
            <a:avLst/>
          </a:prstGeom>
          <a:ln/>
        </p:spPr>
        <p:txBody>
          <a:bodyPr/>
          <a:lstStyle>
            <a:lvl1pPr>
              <a:defRPr/>
            </a:lvl1pPr>
          </a:lstStyle>
          <a:p>
            <a:pPr>
              <a:defRPr/>
            </a:pPr>
            <a:endParaRPr lang="sk-SK" altLang="sk-SK"/>
          </a:p>
        </p:txBody>
      </p:sp>
      <p:sp>
        <p:nvSpPr>
          <p:cNvPr id="5" name="Rectangle 5">
            <a:extLst>
              <a:ext uri="{FF2B5EF4-FFF2-40B4-BE49-F238E27FC236}">
                <a16:creationId xmlns:a16="http://schemas.microsoft.com/office/drawing/2014/main" id="{D0B68A85-B4C3-46EF-AB1B-D98E514B579C}"/>
              </a:ext>
            </a:extLst>
          </p:cNvPr>
          <p:cNvSpPr>
            <a:spLocks noGrp="1" noChangeArrowheads="1"/>
          </p:cNvSpPr>
          <p:nvPr>
            <p:ph type="ftr" sz="quarter" idx="11"/>
          </p:nvPr>
        </p:nvSpPr>
        <p:spPr>
          <a:xfrm>
            <a:off x="2589212" y="6135808"/>
            <a:ext cx="7619999" cy="365125"/>
          </a:xfrm>
          <a:prstGeom prst="rect">
            <a:avLst/>
          </a:prstGeom>
          <a:ln/>
        </p:spPr>
        <p:txBody>
          <a:bodyPr/>
          <a:lstStyle>
            <a:lvl1pPr>
              <a:defRPr/>
            </a:lvl1pPr>
          </a:lstStyle>
          <a:p>
            <a:pPr>
              <a:defRPr/>
            </a:pPr>
            <a:endParaRPr lang="sk-SK" altLang="sk-SK"/>
          </a:p>
        </p:txBody>
      </p:sp>
      <p:sp>
        <p:nvSpPr>
          <p:cNvPr id="6" name="Rectangle 6">
            <a:extLst>
              <a:ext uri="{FF2B5EF4-FFF2-40B4-BE49-F238E27FC236}">
                <a16:creationId xmlns:a16="http://schemas.microsoft.com/office/drawing/2014/main" id="{579B3CD6-ED91-4C98-82C0-20F768C85292}"/>
              </a:ext>
            </a:extLst>
          </p:cNvPr>
          <p:cNvSpPr>
            <a:spLocks noGrp="1" noChangeArrowheads="1"/>
          </p:cNvSpPr>
          <p:nvPr>
            <p:ph type="sldNum" sz="quarter" idx="12"/>
          </p:nvPr>
        </p:nvSpPr>
        <p:spPr>
          <a:ln/>
        </p:spPr>
        <p:txBody>
          <a:bodyPr/>
          <a:lstStyle>
            <a:lvl1pPr>
              <a:defRPr/>
            </a:lvl1pPr>
          </a:lstStyle>
          <a:p>
            <a:pPr>
              <a:defRPr/>
            </a:pPr>
            <a:fld id="{EC1869E3-1925-431F-BE94-26481EA890BD}" type="slidenum">
              <a:rPr lang="sk-SK" altLang="sk-SK"/>
              <a:pPr>
                <a:defRPr/>
              </a:pPr>
              <a:t>‹#›</a:t>
            </a:fld>
            <a:endParaRPr lang="sk-SK" altLang="sk-SK"/>
          </a:p>
        </p:txBody>
      </p:sp>
    </p:spTree>
    <p:extLst>
      <p:ext uri="{BB962C8B-B14F-4D97-AF65-F5344CB8AC3E}">
        <p14:creationId xmlns:p14="http://schemas.microsoft.com/office/powerpoint/2010/main" val="3797706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sk-SK"/>
              <a:t>Kliknutím upravte štýl predlohy nadpisu</a:t>
            </a:r>
            <a:endParaRPr lang="de-DE"/>
          </a:p>
        </p:txBody>
      </p:sp>
      <p:sp>
        <p:nvSpPr>
          <p:cNvPr id="3" name="Textplatzhalter 2"/>
          <p:cNvSpPr>
            <a:spLocks noGrp="1"/>
          </p:cNvSpPr>
          <p:nvPr>
            <p:ph type="body" idx="1"/>
          </p:nvPr>
        </p:nvSpPr>
        <p:spPr>
          <a:xfrm>
            <a:off x="609600" y="1214423"/>
            <a:ext cx="5386917" cy="639763"/>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sk-SK"/>
              <a:t>Upraviť štýly predlohy textu</a:t>
            </a:r>
          </a:p>
        </p:txBody>
      </p:sp>
      <p:sp>
        <p:nvSpPr>
          <p:cNvPr id="4" name="Inhaltsplatzhalter 3"/>
          <p:cNvSpPr>
            <a:spLocks noGrp="1"/>
          </p:cNvSpPr>
          <p:nvPr>
            <p:ph sz="half" idx="2"/>
          </p:nvPr>
        </p:nvSpPr>
        <p:spPr>
          <a:xfrm>
            <a:off x="609600" y="1857368"/>
            <a:ext cx="5386917" cy="426879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dirty="0"/>
          </a:p>
        </p:txBody>
      </p:sp>
      <p:sp>
        <p:nvSpPr>
          <p:cNvPr id="5" name="Textplatzhalter 4"/>
          <p:cNvSpPr>
            <a:spLocks noGrp="1"/>
          </p:cNvSpPr>
          <p:nvPr>
            <p:ph type="body" sz="quarter" idx="3"/>
          </p:nvPr>
        </p:nvSpPr>
        <p:spPr>
          <a:xfrm>
            <a:off x="6193370" y="1214423"/>
            <a:ext cx="5389033" cy="639763"/>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sk-SK"/>
              <a:t>Upraviť štýly predlohy textu</a:t>
            </a:r>
          </a:p>
        </p:txBody>
      </p:sp>
      <p:sp>
        <p:nvSpPr>
          <p:cNvPr id="6" name="Inhaltsplatzhalter 5"/>
          <p:cNvSpPr>
            <a:spLocks noGrp="1"/>
          </p:cNvSpPr>
          <p:nvPr>
            <p:ph sz="quarter" idx="4"/>
          </p:nvPr>
        </p:nvSpPr>
        <p:spPr>
          <a:xfrm>
            <a:off x="6193370" y="1857368"/>
            <a:ext cx="5389033" cy="4268799"/>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a:p>
        </p:txBody>
      </p:sp>
    </p:spTree>
    <p:extLst>
      <p:ext uri="{BB962C8B-B14F-4D97-AF65-F5344CB8AC3E}">
        <p14:creationId xmlns:p14="http://schemas.microsoft.com/office/powerpoint/2010/main" val="3539981572"/>
      </p:ext>
    </p:extLst>
  </p:cSld>
  <p:clrMapOvr>
    <a:masterClrMapping/>
  </p:clrMapOvr>
  <p:transition>
    <p:fade/>
  </p:transition>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003278"/>
                </a:solidFill>
              </a:defRPr>
            </a:lvl1pPr>
          </a:lstStyle>
          <a:p>
            <a:r>
              <a:rPr lang="sk-SK"/>
              <a:t>Kliknutím upravte štýl predlohy nadpisu</a:t>
            </a:r>
            <a:endParaRPr lang="de-DE"/>
          </a:p>
        </p:txBody>
      </p:sp>
    </p:spTree>
    <p:extLst>
      <p:ext uri="{BB962C8B-B14F-4D97-AF65-F5344CB8AC3E}">
        <p14:creationId xmlns:p14="http://schemas.microsoft.com/office/powerpoint/2010/main" val="3540458568"/>
      </p:ext>
    </p:extLst>
  </p:cSld>
  <p:clrMapOvr>
    <a:masterClrMapping/>
  </p:clrMapOvr>
  <p:transition>
    <p:fade/>
  </p:transition>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087441"/>
      </p:ext>
    </p:extLst>
  </p:cSld>
  <p:clrMapOvr>
    <a:masterClrMapping/>
  </p:clrMapOvr>
  <p:transition>
    <p:fade/>
  </p:transition>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3" y="838191"/>
            <a:ext cx="4011084" cy="1162051"/>
          </a:xfrm>
        </p:spPr>
        <p:txBody>
          <a:bodyPr anchor="b"/>
          <a:lstStyle>
            <a:lvl1pPr algn="l">
              <a:defRPr sz="1500" b="1"/>
            </a:lvl1pPr>
          </a:lstStyle>
          <a:p>
            <a:r>
              <a:rPr lang="sk-SK"/>
              <a:t>Kliknutím upravte štýl predlohy nadpisu</a:t>
            </a:r>
            <a:endParaRPr lang="de-DE"/>
          </a:p>
        </p:txBody>
      </p:sp>
      <p:sp>
        <p:nvSpPr>
          <p:cNvPr id="3" name="Inhaltsplatzhalter 2"/>
          <p:cNvSpPr>
            <a:spLocks noGrp="1"/>
          </p:cNvSpPr>
          <p:nvPr>
            <p:ph idx="1"/>
          </p:nvPr>
        </p:nvSpPr>
        <p:spPr>
          <a:xfrm>
            <a:off x="4766733" y="857234"/>
            <a:ext cx="6815667" cy="526893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dirty="0"/>
          </a:p>
        </p:txBody>
      </p:sp>
      <p:sp>
        <p:nvSpPr>
          <p:cNvPr id="4" name="Textplatzhalter 3"/>
          <p:cNvSpPr>
            <a:spLocks noGrp="1"/>
          </p:cNvSpPr>
          <p:nvPr>
            <p:ph type="body" sz="half" idx="2"/>
          </p:nvPr>
        </p:nvSpPr>
        <p:spPr>
          <a:xfrm>
            <a:off x="609603" y="2000242"/>
            <a:ext cx="4011084" cy="412592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sk-SK"/>
              <a:t>Upraviť štýly predlohy textu</a:t>
            </a:r>
          </a:p>
        </p:txBody>
      </p:sp>
    </p:spTree>
    <p:extLst>
      <p:ext uri="{BB962C8B-B14F-4D97-AF65-F5344CB8AC3E}">
        <p14:creationId xmlns:p14="http://schemas.microsoft.com/office/powerpoint/2010/main" val="4141462258"/>
      </p:ext>
    </p:extLst>
  </p:cSld>
  <p:clrMapOvr>
    <a:masterClrMapping/>
  </p:clrMapOvr>
  <p:transition>
    <p:fade/>
  </p:transition>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785795"/>
            <a:ext cx="7315200" cy="566739"/>
          </a:xfrm>
        </p:spPr>
        <p:txBody>
          <a:bodyPr anchor="b"/>
          <a:lstStyle>
            <a:lvl1pPr algn="l">
              <a:defRPr sz="1500" b="1"/>
            </a:lvl1pPr>
          </a:lstStyle>
          <a:p>
            <a:r>
              <a:rPr lang="sk-SK"/>
              <a:t>Kliknutím upravte štýl predlohy nadpisu</a:t>
            </a:r>
            <a:endParaRPr lang="de-DE"/>
          </a:p>
        </p:txBody>
      </p:sp>
      <p:sp>
        <p:nvSpPr>
          <p:cNvPr id="3" name="Bildplatzhalter 2"/>
          <p:cNvSpPr>
            <a:spLocks noGrp="1"/>
          </p:cNvSpPr>
          <p:nvPr>
            <p:ph type="pic" idx="1"/>
          </p:nvPr>
        </p:nvSpPr>
        <p:spPr>
          <a:xfrm>
            <a:off x="2389717" y="1357299"/>
            <a:ext cx="7315200" cy="4114800"/>
          </a:xfrm>
          <a:prstGeom prst="roundRect">
            <a:avLst>
              <a:gd name="adj" fmla="val 6683"/>
            </a:avLst>
          </a:prstGeom>
          <a:ln cap="rnd">
            <a:solidFill>
              <a:schemeClr val="tx1"/>
            </a:solidFill>
          </a:ln>
          <a:effectLst>
            <a:outerShdw blurRad="50800" dist="38100" dir="2700000" algn="tl" rotWithShape="0">
              <a:prstClr val="black">
                <a:alpha val="40000"/>
              </a:prstClr>
            </a:outerShdw>
          </a:effectLst>
        </p:spPr>
        <p:txBody>
          <a:bodyPr rtlCol="0">
            <a:normAutofit/>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r>
              <a:rPr lang="sk-SK" noProof="0"/>
              <a:t>Kliknutím na ikonu pridáte obrázok</a:t>
            </a:r>
            <a:endParaRPr lang="de-DE" noProof="0" dirty="0"/>
          </a:p>
        </p:txBody>
      </p:sp>
      <p:sp>
        <p:nvSpPr>
          <p:cNvPr id="4" name="Textplatzhalter 3"/>
          <p:cNvSpPr>
            <a:spLocks noGrp="1"/>
          </p:cNvSpPr>
          <p:nvPr>
            <p:ph type="body" sz="half" idx="2"/>
          </p:nvPr>
        </p:nvSpPr>
        <p:spPr>
          <a:xfrm>
            <a:off x="2389717" y="5481660"/>
            <a:ext cx="7315200" cy="804863"/>
          </a:xfrm>
        </p:spPr>
        <p:txBody>
          <a:bodyPr/>
          <a:lstStyle>
            <a:lvl1pPr marL="0" indent="0">
              <a:buNone/>
              <a:defRPr sz="1050"/>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sk-SK"/>
              <a:t>Upraviť štýly predlohy textu</a:t>
            </a:r>
          </a:p>
        </p:txBody>
      </p:sp>
    </p:spTree>
    <p:extLst>
      <p:ext uri="{BB962C8B-B14F-4D97-AF65-F5344CB8AC3E}">
        <p14:creationId xmlns:p14="http://schemas.microsoft.com/office/powerpoint/2010/main" val="760078591"/>
      </p:ext>
    </p:extLst>
  </p:cSld>
  <p:clrMapOvr>
    <a:masterClrMapping/>
  </p:clrMapOvr>
  <p:transition>
    <p:fade/>
  </p:transition>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 Bild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sk-SK"/>
              <a:t>Kliknutím upravte štýl predlohy nadpisu</a:t>
            </a:r>
            <a:endParaRPr lang="de-DE"/>
          </a:p>
        </p:txBody>
      </p:sp>
      <p:sp>
        <p:nvSpPr>
          <p:cNvPr id="7" name="Bildplatzhalter 6"/>
          <p:cNvSpPr>
            <a:spLocks noGrp="1"/>
          </p:cNvSpPr>
          <p:nvPr>
            <p:ph type="pic" sz="quarter" idx="13"/>
          </p:nvPr>
        </p:nvSpPr>
        <p:spPr>
          <a:xfrm>
            <a:off x="666754" y="1000112"/>
            <a:ext cx="5143497" cy="2571767"/>
          </a:xfrm>
          <a:prstGeom prst="roundRect">
            <a:avLst>
              <a:gd name="adj" fmla="val 8422"/>
            </a:avLst>
          </a:prstGeom>
          <a:effectLst>
            <a:outerShdw blurRad="50800" dist="38100" dir="2700000" algn="tl" rotWithShape="0">
              <a:prstClr val="black">
                <a:alpha val="40000"/>
              </a:prstClr>
            </a:outerShdw>
          </a:effectLst>
        </p:spPr>
        <p:txBody>
          <a:bodyPr rtlCol="0">
            <a:normAutofit/>
          </a:bodyPr>
          <a:lstStyle/>
          <a:p>
            <a:pPr lvl="0"/>
            <a:r>
              <a:rPr lang="sk-SK" noProof="0"/>
              <a:t>Kliknutím na ikonu pridáte obrázok</a:t>
            </a:r>
            <a:endParaRPr lang="de-DE" noProof="0" dirty="0"/>
          </a:p>
        </p:txBody>
      </p:sp>
      <p:sp>
        <p:nvSpPr>
          <p:cNvPr id="11" name="Bildplatzhalter 10"/>
          <p:cNvSpPr>
            <a:spLocks noGrp="1"/>
          </p:cNvSpPr>
          <p:nvPr>
            <p:ph type="pic" sz="quarter" idx="15"/>
          </p:nvPr>
        </p:nvSpPr>
        <p:spPr>
          <a:xfrm>
            <a:off x="6000749" y="1000109"/>
            <a:ext cx="5810251" cy="5286412"/>
          </a:xfrm>
          <a:prstGeom prst="roundRect">
            <a:avLst>
              <a:gd name="adj" fmla="val 6631"/>
            </a:avLst>
          </a:prstGeom>
          <a:effectLst>
            <a:outerShdw blurRad="50800" dist="38100" dir="2700000" algn="tl" rotWithShape="0">
              <a:prstClr val="black">
                <a:alpha val="40000"/>
              </a:prstClr>
            </a:outerShdw>
          </a:effectLst>
        </p:spPr>
        <p:txBody>
          <a:bodyPr rtlCol="0">
            <a:normAutofit/>
          </a:bodyPr>
          <a:lstStyle/>
          <a:p>
            <a:pPr lvl="0"/>
            <a:r>
              <a:rPr lang="sk-SK" noProof="0"/>
              <a:t>Kliknutím na ikonu pridáte obrázok</a:t>
            </a:r>
            <a:endParaRPr lang="de-DE" noProof="0" dirty="0"/>
          </a:p>
        </p:txBody>
      </p:sp>
      <p:sp>
        <p:nvSpPr>
          <p:cNvPr id="13" name="Bildplatzhalter 6"/>
          <p:cNvSpPr>
            <a:spLocks noGrp="1"/>
          </p:cNvSpPr>
          <p:nvPr>
            <p:ph type="pic" sz="quarter" idx="16"/>
          </p:nvPr>
        </p:nvSpPr>
        <p:spPr>
          <a:xfrm>
            <a:off x="666716" y="3714756"/>
            <a:ext cx="5143497" cy="2571767"/>
          </a:xfrm>
          <a:prstGeom prst="roundRect">
            <a:avLst>
              <a:gd name="adj" fmla="val 8422"/>
            </a:avLst>
          </a:prstGeom>
          <a:effectLst>
            <a:outerShdw blurRad="50800" dist="38100" dir="2700000" algn="tl" rotWithShape="0">
              <a:prstClr val="black">
                <a:alpha val="40000"/>
              </a:prstClr>
            </a:outerShdw>
          </a:effectLst>
        </p:spPr>
        <p:txBody>
          <a:bodyPr rtlCol="0">
            <a:normAutofit/>
          </a:bodyPr>
          <a:lstStyle/>
          <a:p>
            <a:pPr lvl="0"/>
            <a:r>
              <a:rPr lang="sk-SK" noProof="0"/>
              <a:t>Kliknutím na ikonu pridáte obrázok</a:t>
            </a:r>
            <a:endParaRPr lang="de-DE" noProof="0" dirty="0"/>
          </a:p>
        </p:txBody>
      </p:sp>
    </p:spTree>
    <p:extLst>
      <p:ext uri="{BB962C8B-B14F-4D97-AF65-F5344CB8AC3E}">
        <p14:creationId xmlns:p14="http://schemas.microsoft.com/office/powerpoint/2010/main" val="665747318"/>
      </p:ext>
    </p:extLst>
  </p:cSld>
  <p:clrMapOvr>
    <a:masterClrMapping/>
  </p:clrMapOvr>
  <p:transition>
    <p:fade/>
  </p:transition>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sk-SK"/>
              <a:t>Kliknutím upravte štýl predlohy nadpisu</a:t>
            </a:r>
            <a:endParaRPr lang="de-DE"/>
          </a:p>
        </p:txBody>
      </p:sp>
      <p:sp>
        <p:nvSpPr>
          <p:cNvPr id="3" name="Vertikaler Textplatzhalter 2"/>
          <p:cNvSpPr>
            <a:spLocks noGrp="1"/>
          </p:cNvSpPr>
          <p:nvPr>
            <p:ph type="body" orient="vert" idx="1"/>
          </p:nvPr>
        </p:nvSpPr>
        <p:spPr/>
        <p:txBody>
          <a:bodyPr vert="eaVert"/>
          <a:lstStyle/>
          <a:p>
            <a:pPr lvl="0"/>
            <a:r>
              <a:rPr lang="sk-SK"/>
              <a:t>Upraviť štýly predlohy textu</a:t>
            </a:r>
          </a:p>
          <a:p>
            <a:pPr lvl="1"/>
            <a:r>
              <a:rPr lang="sk-SK"/>
              <a:t>Druhá úroveň</a:t>
            </a:r>
          </a:p>
          <a:p>
            <a:pPr lvl="2"/>
            <a:r>
              <a:rPr lang="sk-SK"/>
              <a:t>Tretia úroveň</a:t>
            </a:r>
          </a:p>
          <a:p>
            <a:pPr lvl="3"/>
            <a:r>
              <a:rPr lang="sk-SK"/>
              <a:t>Štvrtá úroveň</a:t>
            </a:r>
          </a:p>
          <a:p>
            <a:pPr lvl="4"/>
            <a:r>
              <a:rPr lang="sk-SK"/>
              <a:t>Piata úroveň</a:t>
            </a:r>
            <a:endParaRPr lang="de-DE"/>
          </a:p>
        </p:txBody>
      </p:sp>
    </p:spTree>
    <p:extLst>
      <p:ext uri="{BB962C8B-B14F-4D97-AF65-F5344CB8AC3E}">
        <p14:creationId xmlns:p14="http://schemas.microsoft.com/office/powerpoint/2010/main" val="2188727355"/>
      </p:ext>
    </p:extLst>
  </p:cSld>
  <p:clrMapOvr>
    <a:masterClrMapping/>
  </p:clrMapOvr>
  <p:transition>
    <p:fade/>
  </p:transition>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4"/>
          <p:cNvSpPr>
            <a:spLocks noChangeArrowheads="1"/>
          </p:cNvSpPr>
          <p:nvPr/>
        </p:nvSpPr>
        <p:spPr bwMode="auto">
          <a:xfrm>
            <a:off x="0" y="0"/>
            <a:ext cx="12192000" cy="838200"/>
          </a:xfrm>
          <a:prstGeom prst="rect">
            <a:avLst/>
          </a:prstGeom>
          <a:solidFill>
            <a:srgbClr val="DDDDDD"/>
          </a:solidFill>
          <a:ln w="9525">
            <a:noFill/>
            <a:miter lim="800000"/>
            <a:headEnd/>
            <a:tailEnd/>
          </a:ln>
          <a:effectLst/>
        </p:spPr>
        <p:txBody>
          <a:bodyPr wrap="none" anchor="ctr"/>
          <a:lstStyle/>
          <a:p>
            <a:pPr eaLnBrk="1" fontAlgn="auto" hangingPunct="1">
              <a:spcBef>
                <a:spcPts val="0"/>
              </a:spcBef>
              <a:spcAft>
                <a:spcPts val="0"/>
              </a:spcAft>
              <a:defRPr/>
            </a:pPr>
            <a:endParaRPr lang="de-DE" sz="1800" dirty="0">
              <a:solidFill>
                <a:srgbClr val="1F497D"/>
              </a:solidFill>
              <a:latin typeface="Arial"/>
              <a:ea typeface="+mn-ea"/>
              <a:cs typeface="Arial" charset="0"/>
            </a:endParaRPr>
          </a:p>
        </p:txBody>
      </p:sp>
      <p:sp>
        <p:nvSpPr>
          <p:cNvPr id="3076" name="Titelplatzhalter 1"/>
          <p:cNvSpPr>
            <a:spLocks noGrp="1"/>
          </p:cNvSpPr>
          <p:nvPr>
            <p:ph type="title"/>
          </p:nvPr>
        </p:nvSpPr>
        <p:spPr bwMode="auto">
          <a:xfrm>
            <a:off x="609600" y="142878"/>
            <a:ext cx="10972800" cy="5826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dirty="0"/>
              <a:t>Titelmasterformat durch Klicken bearbeiten</a:t>
            </a:r>
          </a:p>
        </p:txBody>
      </p:sp>
      <p:sp>
        <p:nvSpPr>
          <p:cNvPr id="3077" name="Textplatzhalter 2"/>
          <p:cNvSpPr>
            <a:spLocks noGrp="1"/>
          </p:cNvSpPr>
          <p:nvPr>
            <p:ph type="body" idx="1"/>
          </p:nvPr>
        </p:nvSpPr>
        <p:spPr bwMode="auto">
          <a:xfrm>
            <a:off x="609600" y="1071563"/>
            <a:ext cx="10972800" cy="505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Rectangle 57"/>
          <p:cNvSpPr>
            <a:spLocks noChangeArrowheads="1"/>
          </p:cNvSpPr>
          <p:nvPr/>
        </p:nvSpPr>
        <p:spPr bwMode="auto">
          <a:xfrm>
            <a:off x="10972800" y="6453189"/>
            <a:ext cx="914400" cy="252412"/>
          </a:xfrm>
          <a:prstGeom prst="rect">
            <a:avLst/>
          </a:prstGeom>
          <a:noFill/>
          <a:ln w="9525">
            <a:noFill/>
            <a:miter lim="800000"/>
            <a:headEnd/>
            <a:tailEnd/>
          </a:ln>
        </p:spPr>
        <p:txBody>
          <a:bodyPr/>
          <a:lstStyle/>
          <a:p>
            <a:pPr algn="r" eaLnBrk="1" fontAlgn="auto" hangingPunct="1">
              <a:spcBef>
                <a:spcPts val="0"/>
              </a:spcBef>
              <a:spcAft>
                <a:spcPts val="0"/>
              </a:spcAft>
              <a:defRPr/>
            </a:pPr>
            <a:fld id="{65A7DBC3-FBAA-46BE-BBBE-15960DFB7504}" type="slidenum">
              <a:rPr lang="de-DE" sz="1125" b="1">
                <a:solidFill>
                  <a:srgbClr val="003278"/>
                </a:solidFill>
                <a:latin typeface="Calibri" pitchFamily="34" charset="0"/>
                <a:ea typeface="+mn-ea"/>
                <a:cs typeface="Arial" charset="0"/>
              </a:rPr>
              <a:pPr algn="r" eaLnBrk="1" fontAlgn="auto" hangingPunct="1">
                <a:spcBef>
                  <a:spcPts val="0"/>
                </a:spcBef>
                <a:spcAft>
                  <a:spcPts val="0"/>
                </a:spcAft>
                <a:defRPr/>
              </a:pPr>
              <a:t>‹#›</a:t>
            </a:fld>
            <a:endParaRPr lang="de-DE" sz="1125" b="1" dirty="0">
              <a:solidFill>
                <a:srgbClr val="003278"/>
              </a:solidFill>
              <a:latin typeface="Calibri" pitchFamily="34" charset="0"/>
              <a:ea typeface="+mn-ea"/>
              <a:cs typeface="Arial" charset="0"/>
            </a:endParaRPr>
          </a:p>
        </p:txBody>
      </p:sp>
    </p:spTree>
    <p:extLst>
      <p:ext uri="{BB962C8B-B14F-4D97-AF65-F5344CB8AC3E}">
        <p14:creationId xmlns:p14="http://schemas.microsoft.com/office/powerpoint/2010/main" val="3876467640"/>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8" r:id="rId12"/>
    <p:sldLayoutId id="2147483692" r:id="rId13"/>
    <p:sldLayoutId id="2147483693" r:id="rId14"/>
    <p:sldLayoutId id="2147483694" r:id="rId15"/>
    <p:sldLayoutId id="2147483695" r:id="rId16"/>
    <p:sldLayoutId id="2147483753" r:id="rId17"/>
  </p:sldLayoutIdLst>
  <p:transition>
    <p:fade/>
  </p:transition>
  <p:hf sldNum="0" hdr="0" ftr="0" dt="0"/>
  <p:txStyles>
    <p:titleStyle>
      <a:lvl1pPr algn="l" rtl="0" eaLnBrk="1" fontAlgn="base" hangingPunct="1">
        <a:spcBef>
          <a:spcPct val="0"/>
        </a:spcBef>
        <a:spcAft>
          <a:spcPct val="0"/>
        </a:spcAft>
        <a:defRPr sz="2700" b="1" kern="1200">
          <a:solidFill>
            <a:srgbClr val="002060"/>
          </a:solidFill>
          <a:latin typeface="Calibri" pitchFamily="34" charset="0"/>
          <a:ea typeface="+mj-ea"/>
          <a:cs typeface="Arial" pitchFamily="34" charset="0"/>
        </a:defRPr>
      </a:lvl1pPr>
      <a:lvl2pPr algn="ctr" rtl="0" eaLnBrk="1" fontAlgn="base" hangingPunct="1">
        <a:spcBef>
          <a:spcPct val="0"/>
        </a:spcBef>
        <a:spcAft>
          <a:spcPct val="0"/>
        </a:spcAft>
        <a:defRPr sz="2700" b="1">
          <a:solidFill>
            <a:srgbClr val="002060"/>
          </a:solidFill>
          <a:latin typeface="Arial" charset="0"/>
          <a:cs typeface="Arial" charset="0"/>
        </a:defRPr>
      </a:lvl2pPr>
      <a:lvl3pPr algn="ctr" rtl="0" eaLnBrk="1" fontAlgn="base" hangingPunct="1">
        <a:spcBef>
          <a:spcPct val="0"/>
        </a:spcBef>
        <a:spcAft>
          <a:spcPct val="0"/>
        </a:spcAft>
        <a:defRPr sz="2700" b="1">
          <a:solidFill>
            <a:srgbClr val="002060"/>
          </a:solidFill>
          <a:latin typeface="Arial" charset="0"/>
          <a:cs typeface="Arial" charset="0"/>
        </a:defRPr>
      </a:lvl3pPr>
      <a:lvl4pPr algn="ctr" rtl="0" eaLnBrk="1" fontAlgn="base" hangingPunct="1">
        <a:spcBef>
          <a:spcPct val="0"/>
        </a:spcBef>
        <a:spcAft>
          <a:spcPct val="0"/>
        </a:spcAft>
        <a:defRPr sz="2700" b="1">
          <a:solidFill>
            <a:srgbClr val="002060"/>
          </a:solidFill>
          <a:latin typeface="Arial" charset="0"/>
          <a:cs typeface="Arial" charset="0"/>
        </a:defRPr>
      </a:lvl4pPr>
      <a:lvl5pPr algn="ctr" rtl="0" eaLnBrk="1" fontAlgn="base" hangingPunct="1">
        <a:spcBef>
          <a:spcPct val="0"/>
        </a:spcBef>
        <a:spcAft>
          <a:spcPct val="0"/>
        </a:spcAft>
        <a:defRPr sz="2700" b="1">
          <a:solidFill>
            <a:srgbClr val="002060"/>
          </a:solidFill>
          <a:latin typeface="Arial" charset="0"/>
          <a:cs typeface="Arial" charset="0"/>
        </a:defRPr>
      </a:lvl5pPr>
      <a:lvl6pPr marL="342892" algn="ctr" rtl="0" eaLnBrk="1" fontAlgn="base" hangingPunct="1">
        <a:spcBef>
          <a:spcPct val="0"/>
        </a:spcBef>
        <a:spcAft>
          <a:spcPct val="0"/>
        </a:spcAft>
        <a:defRPr sz="2700" b="1">
          <a:solidFill>
            <a:srgbClr val="002060"/>
          </a:solidFill>
          <a:latin typeface="Arial" charset="0"/>
          <a:cs typeface="Arial" charset="0"/>
        </a:defRPr>
      </a:lvl6pPr>
      <a:lvl7pPr marL="685783" algn="ctr" rtl="0" eaLnBrk="1" fontAlgn="base" hangingPunct="1">
        <a:spcBef>
          <a:spcPct val="0"/>
        </a:spcBef>
        <a:spcAft>
          <a:spcPct val="0"/>
        </a:spcAft>
        <a:defRPr sz="2700" b="1">
          <a:solidFill>
            <a:srgbClr val="002060"/>
          </a:solidFill>
          <a:latin typeface="Arial" charset="0"/>
          <a:cs typeface="Arial" charset="0"/>
        </a:defRPr>
      </a:lvl7pPr>
      <a:lvl8pPr marL="1028675" algn="ctr" rtl="0" eaLnBrk="1" fontAlgn="base" hangingPunct="1">
        <a:spcBef>
          <a:spcPct val="0"/>
        </a:spcBef>
        <a:spcAft>
          <a:spcPct val="0"/>
        </a:spcAft>
        <a:defRPr sz="2700" b="1">
          <a:solidFill>
            <a:srgbClr val="002060"/>
          </a:solidFill>
          <a:latin typeface="Arial" charset="0"/>
          <a:cs typeface="Arial" charset="0"/>
        </a:defRPr>
      </a:lvl8pPr>
      <a:lvl9pPr marL="1371566" algn="ctr" rtl="0" eaLnBrk="1" fontAlgn="base" hangingPunct="1">
        <a:spcBef>
          <a:spcPct val="0"/>
        </a:spcBef>
        <a:spcAft>
          <a:spcPct val="0"/>
        </a:spcAft>
        <a:defRPr sz="2700" b="1">
          <a:solidFill>
            <a:srgbClr val="002060"/>
          </a:solidFill>
          <a:latin typeface="Arial" charset="0"/>
          <a:cs typeface="Arial" charset="0"/>
        </a:defRPr>
      </a:lvl9pPr>
    </p:titleStyle>
    <p:bodyStyle>
      <a:lvl1pPr marL="257168" indent="-257168" algn="l" rtl="0" eaLnBrk="1" fontAlgn="base" hangingPunct="1">
        <a:spcBef>
          <a:spcPct val="20000"/>
        </a:spcBef>
        <a:spcAft>
          <a:spcPct val="0"/>
        </a:spcAft>
        <a:buFont typeface="Arial" charset="0"/>
        <a:buChar char="•"/>
        <a:defRPr sz="2100" b="1" kern="1200">
          <a:solidFill>
            <a:srgbClr val="002060"/>
          </a:solidFill>
          <a:latin typeface="Calibri" pitchFamily="34" charset="0"/>
          <a:ea typeface="+mn-ea"/>
          <a:cs typeface="Arial" pitchFamily="34" charset="0"/>
        </a:defRPr>
      </a:lvl1pPr>
      <a:lvl2pPr marL="557199" indent="-214308" algn="l" rtl="0" eaLnBrk="1" fontAlgn="base" hangingPunct="1">
        <a:spcBef>
          <a:spcPct val="20000"/>
        </a:spcBef>
        <a:spcAft>
          <a:spcPct val="0"/>
        </a:spcAft>
        <a:buFont typeface="Arial" charset="0"/>
        <a:buChar char="–"/>
        <a:defRPr sz="1950" kern="1200">
          <a:solidFill>
            <a:schemeClr val="tx1"/>
          </a:solidFill>
          <a:latin typeface="Calibri" pitchFamily="34" charset="0"/>
          <a:ea typeface="+mn-ea"/>
          <a:cs typeface="Arial" pitchFamily="34" charset="0"/>
        </a:defRPr>
      </a:lvl2pPr>
      <a:lvl3pPr marL="857228" indent="-171446" algn="l" rtl="0" eaLnBrk="1" fontAlgn="base" hangingPunct="1">
        <a:spcBef>
          <a:spcPct val="20000"/>
        </a:spcBef>
        <a:spcAft>
          <a:spcPct val="0"/>
        </a:spcAft>
        <a:buFont typeface="Arial" charset="0"/>
        <a:buChar char="•"/>
        <a:defRPr sz="1800" kern="1200">
          <a:solidFill>
            <a:schemeClr val="tx1"/>
          </a:solidFill>
          <a:latin typeface="Calibri" pitchFamily="34" charset="0"/>
          <a:ea typeface="+mn-ea"/>
          <a:cs typeface="Arial" pitchFamily="34" charset="0"/>
        </a:defRPr>
      </a:lvl3pPr>
      <a:lvl4pPr marL="1200120" indent="-171446" algn="l" rtl="0" eaLnBrk="1" fontAlgn="base" hangingPunct="1">
        <a:spcBef>
          <a:spcPct val="20000"/>
        </a:spcBef>
        <a:spcAft>
          <a:spcPct val="0"/>
        </a:spcAft>
        <a:buFont typeface="Arial" charset="0"/>
        <a:buChar char="–"/>
        <a:defRPr sz="1650" kern="1200">
          <a:solidFill>
            <a:schemeClr val="tx1"/>
          </a:solidFill>
          <a:latin typeface="Calibri" pitchFamily="34" charset="0"/>
          <a:ea typeface="+mn-ea"/>
          <a:cs typeface="Arial" pitchFamily="34" charset="0"/>
        </a:defRPr>
      </a:lvl4pPr>
      <a:lvl5pPr marL="1543012" indent="-171446" algn="l" rtl="0" eaLnBrk="1" fontAlgn="base" hangingPunct="1">
        <a:spcBef>
          <a:spcPct val="20000"/>
        </a:spcBef>
        <a:spcAft>
          <a:spcPct val="0"/>
        </a:spcAft>
        <a:buFont typeface="Arial" charset="0"/>
        <a:buChar char="»"/>
        <a:defRPr sz="1500" kern="1200">
          <a:solidFill>
            <a:schemeClr val="tx1"/>
          </a:solidFill>
          <a:latin typeface="Calibri" pitchFamily="34" charset="0"/>
          <a:ea typeface="+mn-ea"/>
          <a:cs typeface="Arial" pitchFamily="34" charset="0"/>
        </a:defRPr>
      </a:lvl5pPr>
      <a:lvl6pPr marL="1885903"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sk-SK"/>
              <a:t>Kliknutím upravte štýl predlohy nadpisu</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9" name="Picture 8">
            <a:extLst>
              <a:ext uri="{FF2B5EF4-FFF2-40B4-BE49-F238E27FC236}">
                <a16:creationId xmlns:a16="http://schemas.microsoft.com/office/drawing/2014/main" id="{023585D7-65AE-441C-B233-DD8CA20DF2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8307" y="6149506"/>
            <a:ext cx="617651" cy="617651"/>
          </a:xfrm>
          <a:prstGeom prst="rect">
            <a:avLst/>
          </a:prstGeom>
        </p:spPr>
      </p:pic>
    </p:spTree>
    <p:extLst>
      <p:ext uri="{BB962C8B-B14F-4D97-AF65-F5344CB8AC3E}">
        <p14:creationId xmlns:p14="http://schemas.microsoft.com/office/powerpoint/2010/main" val="12033555"/>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Lst>
  <p:transition>
    <p:fade/>
  </p:transition>
  <p:hf sldNum="0" hdr="0" ftr="0" dt="0"/>
  <p:txStyles>
    <p:titleStyle>
      <a:lvl1pPr algn="ct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2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24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20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6AF95915-6D95-45BE-83EC-D58E5B9BDD1A}"/>
              </a:ext>
            </a:extLst>
          </p:cNvPr>
          <p:cNvSpPr>
            <a:spLocks noGrp="1" noChangeArrowheads="1"/>
          </p:cNvSpPr>
          <p:nvPr>
            <p:ph type="title"/>
          </p:nvPr>
        </p:nvSpPr>
        <p:spPr/>
        <p:txBody>
          <a:bodyPr/>
          <a:lstStyle/>
          <a:p>
            <a:r>
              <a:rPr lang="sk-SK" altLang="sk-SK" dirty="0"/>
              <a:t>MANAGEMENT BASICS</a:t>
            </a:r>
            <a:endParaRPr lang="cs-CZ" altLang="sk-SK" dirty="0"/>
          </a:p>
        </p:txBody>
      </p:sp>
      <p:sp>
        <p:nvSpPr>
          <p:cNvPr id="6" name="Rectangle 2">
            <a:extLst>
              <a:ext uri="{FF2B5EF4-FFF2-40B4-BE49-F238E27FC236}">
                <a16:creationId xmlns:a16="http://schemas.microsoft.com/office/drawing/2014/main" id="{C6229C1A-550F-45CD-B1D5-0439714EF918}"/>
              </a:ext>
            </a:extLst>
          </p:cNvPr>
          <p:cNvSpPr txBox="1">
            <a:spLocks noChangeArrowheads="1"/>
          </p:cNvSpPr>
          <p:nvPr/>
        </p:nvSpPr>
        <p:spPr bwMode="auto">
          <a:xfrm>
            <a:off x="911424" y="1484784"/>
            <a:ext cx="4320480" cy="424847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2700" b="1" kern="1200">
                <a:solidFill>
                  <a:srgbClr val="002060"/>
                </a:solidFill>
                <a:latin typeface="Calibri" pitchFamily="34" charset="0"/>
                <a:ea typeface="+mj-ea"/>
                <a:cs typeface="Arial" pitchFamily="34" charset="0"/>
              </a:defRPr>
            </a:lvl1pPr>
            <a:lvl2pPr algn="ctr" rtl="0" eaLnBrk="1" fontAlgn="base" hangingPunct="1">
              <a:spcBef>
                <a:spcPct val="0"/>
              </a:spcBef>
              <a:spcAft>
                <a:spcPct val="0"/>
              </a:spcAft>
              <a:defRPr sz="2700" b="1">
                <a:solidFill>
                  <a:srgbClr val="002060"/>
                </a:solidFill>
                <a:latin typeface="Arial" charset="0"/>
                <a:cs typeface="Arial" charset="0"/>
              </a:defRPr>
            </a:lvl2pPr>
            <a:lvl3pPr algn="ctr" rtl="0" eaLnBrk="1" fontAlgn="base" hangingPunct="1">
              <a:spcBef>
                <a:spcPct val="0"/>
              </a:spcBef>
              <a:spcAft>
                <a:spcPct val="0"/>
              </a:spcAft>
              <a:defRPr sz="2700" b="1">
                <a:solidFill>
                  <a:srgbClr val="002060"/>
                </a:solidFill>
                <a:latin typeface="Arial" charset="0"/>
                <a:cs typeface="Arial" charset="0"/>
              </a:defRPr>
            </a:lvl3pPr>
            <a:lvl4pPr algn="ctr" rtl="0" eaLnBrk="1" fontAlgn="base" hangingPunct="1">
              <a:spcBef>
                <a:spcPct val="0"/>
              </a:spcBef>
              <a:spcAft>
                <a:spcPct val="0"/>
              </a:spcAft>
              <a:defRPr sz="2700" b="1">
                <a:solidFill>
                  <a:srgbClr val="002060"/>
                </a:solidFill>
                <a:latin typeface="Arial" charset="0"/>
                <a:cs typeface="Arial" charset="0"/>
              </a:defRPr>
            </a:lvl4pPr>
            <a:lvl5pPr algn="ctr" rtl="0" eaLnBrk="1" fontAlgn="base" hangingPunct="1">
              <a:spcBef>
                <a:spcPct val="0"/>
              </a:spcBef>
              <a:spcAft>
                <a:spcPct val="0"/>
              </a:spcAft>
              <a:defRPr sz="2700" b="1">
                <a:solidFill>
                  <a:srgbClr val="002060"/>
                </a:solidFill>
                <a:latin typeface="Arial" charset="0"/>
                <a:cs typeface="Arial" charset="0"/>
              </a:defRPr>
            </a:lvl5pPr>
            <a:lvl6pPr marL="342892" algn="ctr" rtl="0" eaLnBrk="1" fontAlgn="base" hangingPunct="1">
              <a:spcBef>
                <a:spcPct val="0"/>
              </a:spcBef>
              <a:spcAft>
                <a:spcPct val="0"/>
              </a:spcAft>
              <a:defRPr sz="2700" b="1">
                <a:solidFill>
                  <a:srgbClr val="002060"/>
                </a:solidFill>
                <a:latin typeface="Arial" charset="0"/>
                <a:cs typeface="Arial" charset="0"/>
              </a:defRPr>
            </a:lvl6pPr>
            <a:lvl7pPr marL="685783" algn="ctr" rtl="0" eaLnBrk="1" fontAlgn="base" hangingPunct="1">
              <a:spcBef>
                <a:spcPct val="0"/>
              </a:spcBef>
              <a:spcAft>
                <a:spcPct val="0"/>
              </a:spcAft>
              <a:defRPr sz="2700" b="1">
                <a:solidFill>
                  <a:srgbClr val="002060"/>
                </a:solidFill>
                <a:latin typeface="Arial" charset="0"/>
                <a:cs typeface="Arial" charset="0"/>
              </a:defRPr>
            </a:lvl7pPr>
            <a:lvl8pPr marL="1028675" algn="ctr" rtl="0" eaLnBrk="1" fontAlgn="base" hangingPunct="1">
              <a:spcBef>
                <a:spcPct val="0"/>
              </a:spcBef>
              <a:spcAft>
                <a:spcPct val="0"/>
              </a:spcAft>
              <a:defRPr sz="2700" b="1">
                <a:solidFill>
                  <a:srgbClr val="002060"/>
                </a:solidFill>
                <a:latin typeface="Arial" charset="0"/>
                <a:cs typeface="Arial" charset="0"/>
              </a:defRPr>
            </a:lvl8pPr>
            <a:lvl9pPr marL="1371566" algn="ctr" rtl="0" eaLnBrk="1" fontAlgn="base" hangingPunct="1">
              <a:spcBef>
                <a:spcPct val="0"/>
              </a:spcBef>
              <a:spcAft>
                <a:spcPct val="0"/>
              </a:spcAft>
              <a:defRPr sz="2700" b="1">
                <a:solidFill>
                  <a:srgbClr val="002060"/>
                </a:solidFill>
                <a:latin typeface="Arial" charset="0"/>
                <a:cs typeface="Arial" charset="0"/>
              </a:defRPr>
            </a:lvl9pPr>
          </a:lstStyle>
          <a:p>
            <a:r>
              <a:rPr lang="en-US" altLang="sk-SK" b="0" dirty="0"/>
              <a:t>Budgeting, acquisition and sustainability of necessary </a:t>
            </a:r>
            <a:r>
              <a:rPr lang="en-US" altLang="sk-SK" b="0" dirty="0" err="1"/>
              <a:t>organisational</a:t>
            </a:r>
            <a:r>
              <a:rPr lang="en-US" altLang="sk-SK" b="0" dirty="0"/>
              <a:t>, </a:t>
            </a:r>
            <a:endParaRPr lang="sk-SK" altLang="sk-SK" b="0" dirty="0"/>
          </a:p>
          <a:p>
            <a:r>
              <a:rPr lang="en-US" altLang="sk-SK" b="0" dirty="0"/>
              <a:t>actively participate in the determination of which human and financial resources will be needed in the future </a:t>
            </a:r>
            <a:r>
              <a:rPr lang="en-US" altLang="sk-SK" sz="2000" b="0" dirty="0"/>
              <a:t>(e.g. financial planning, controlling, working-time management);</a:t>
            </a:r>
            <a:endParaRPr lang="cs-CZ" altLang="sk-SK" b="0" dirty="0"/>
          </a:p>
        </p:txBody>
      </p:sp>
      <p:pic>
        <p:nvPicPr>
          <p:cNvPr id="2053" name="Picture 5" descr="Related image">
            <a:extLst>
              <a:ext uri="{FF2B5EF4-FFF2-40B4-BE49-F238E27FC236}">
                <a16:creationId xmlns:a16="http://schemas.microsoft.com/office/drawing/2014/main" id="{F374913A-6ED1-482F-893B-924E14B9D7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23992" y="1628800"/>
            <a:ext cx="5159840" cy="37444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786EC32-17C3-4C94-AB3B-8AB6356413CF}"/>
              </a:ext>
            </a:extLst>
          </p:cNvPr>
          <p:cNvSpPr>
            <a:spLocks noGrp="1" noChangeArrowheads="1"/>
          </p:cNvSpPr>
          <p:nvPr>
            <p:ph type="title"/>
          </p:nvPr>
        </p:nvSpPr>
        <p:spPr>
          <a:xfrm>
            <a:off x="1847528" y="355099"/>
            <a:ext cx="8911687" cy="1280890"/>
          </a:xfrm>
        </p:spPr>
        <p:txBody>
          <a:bodyPr/>
          <a:lstStyle/>
          <a:p>
            <a:r>
              <a:rPr lang="sk-SK" altLang="sk-SK" sz="2800" b="1" i="1" dirty="0"/>
              <a:t>STRATEGIC ANALYSIS TECHNOLOGY - SWOT</a:t>
            </a:r>
          </a:p>
        </p:txBody>
      </p:sp>
      <p:sp>
        <p:nvSpPr>
          <p:cNvPr id="8195" name="Rectangle 3">
            <a:extLst>
              <a:ext uri="{FF2B5EF4-FFF2-40B4-BE49-F238E27FC236}">
                <a16:creationId xmlns:a16="http://schemas.microsoft.com/office/drawing/2014/main" id="{047F5D60-D7B6-42C7-9896-9699D7816DB9}"/>
              </a:ext>
            </a:extLst>
          </p:cNvPr>
          <p:cNvSpPr>
            <a:spLocks noGrp="1" noChangeArrowheads="1"/>
          </p:cNvSpPr>
          <p:nvPr>
            <p:ph idx="1"/>
          </p:nvPr>
        </p:nvSpPr>
        <p:spPr>
          <a:xfrm>
            <a:off x="1084548" y="1628083"/>
            <a:ext cx="10022904" cy="5054600"/>
          </a:xfrm>
        </p:spPr>
        <p:txBody>
          <a:bodyPr>
            <a:normAutofit fontScale="92500"/>
          </a:bodyPr>
          <a:lstStyle/>
          <a:p>
            <a:pPr marL="5467350" indent="11113">
              <a:buNone/>
            </a:pPr>
            <a:r>
              <a:rPr lang="en-US" altLang="sk-SK" sz="2800" dirty="0"/>
              <a:t>Find answers to questions:</a:t>
            </a:r>
          </a:p>
          <a:p>
            <a:pPr marL="5467350" indent="11113">
              <a:buNone/>
            </a:pPr>
            <a:r>
              <a:rPr lang="en-US" altLang="sk-SK" sz="2800" b="0" dirty="0"/>
              <a:t>Where are we now?</a:t>
            </a:r>
          </a:p>
          <a:p>
            <a:pPr marL="5467350" indent="11113">
              <a:buNone/>
            </a:pPr>
            <a:r>
              <a:rPr lang="en-US" altLang="sk-SK" sz="2800" b="0" dirty="0"/>
              <a:t>Where do we want to be?</a:t>
            </a:r>
          </a:p>
          <a:p>
            <a:pPr marL="5467350" indent="11113">
              <a:buNone/>
            </a:pPr>
            <a:r>
              <a:rPr lang="en-US" altLang="sk-SK" sz="2800" b="0" dirty="0"/>
              <a:t>How to get there?</a:t>
            </a:r>
          </a:p>
          <a:p>
            <a:pPr indent="11113">
              <a:buNone/>
            </a:pPr>
            <a:endParaRPr lang="en-US" altLang="sk-SK" sz="2800" b="0" dirty="0"/>
          </a:p>
          <a:p>
            <a:pPr indent="11113">
              <a:buNone/>
            </a:pPr>
            <a:r>
              <a:rPr lang="en-US" altLang="sk-SK" sz="2800" dirty="0"/>
              <a:t>SWOT Analysis:</a:t>
            </a:r>
          </a:p>
          <a:p>
            <a:pPr indent="11113">
              <a:buNone/>
            </a:pPr>
            <a:r>
              <a:rPr lang="en-US" altLang="sk-SK" sz="2800" b="0" dirty="0"/>
              <a:t>It is assumed that the organization achieve strategic success by maximizing strengths and opportunities and minimizing weaknesses and threats.</a:t>
            </a:r>
            <a:endParaRPr lang="sk-SK" altLang="sk-SK" sz="1100" u="sng" dirty="0"/>
          </a:p>
        </p:txBody>
      </p:sp>
      <p:pic>
        <p:nvPicPr>
          <p:cNvPr id="4098" name="Picture 2" descr="VÃ½sledok vyhÄ¾adÃ¡vania obrÃ¡zkov pre dopyt analysis swot">
            <a:extLst>
              <a:ext uri="{FF2B5EF4-FFF2-40B4-BE49-F238E27FC236}">
                <a16:creationId xmlns:a16="http://schemas.microsoft.com/office/drawing/2014/main" id="{EFB3783F-F5CA-464E-A86E-DABD86CEF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2290" y="1268760"/>
            <a:ext cx="4785167" cy="26729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6786EC32-17C3-4C94-AB3B-8AB6356413CF}"/>
              </a:ext>
            </a:extLst>
          </p:cNvPr>
          <p:cNvSpPr>
            <a:spLocks noGrp="1" noChangeArrowheads="1"/>
          </p:cNvSpPr>
          <p:nvPr>
            <p:ph type="title"/>
          </p:nvPr>
        </p:nvSpPr>
        <p:spPr>
          <a:xfrm>
            <a:off x="1640156" y="332656"/>
            <a:ext cx="8911687" cy="1280890"/>
          </a:xfrm>
        </p:spPr>
        <p:txBody>
          <a:bodyPr/>
          <a:lstStyle/>
          <a:p>
            <a:r>
              <a:rPr lang="sk-SK" altLang="sk-SK" sz="2800" b="1" i="1" dirty="0"/>
              <a:t>STRATEGIC ANALYSIS TECHNOLOGY - SWOT</a:t>
            </a:r>
          </a:p>
        </p:txBody>
      </p:sp>
      <p:sp>
        <p:nvSpPr>
          <p:cNvPr id="8195" name="Rectangle 3">
            <a:extLst>
              <a:ext uri="{FF2B5EF4-FFF2-40B4-BE49-F238E27FC236}">
                <a16:creationId xmlns:a16="http://schemas.microsoft.com/office/drawing/2014/main" id="{047F5D60-D7B6-42C7-9896-9699D7816DB9}"/>
              </a:ext>
            </a:extLst>
          </p:cNvPr>
          <p:cNvSpPr>
            <a:spLocks noGrp="1" noChangeArrowheads="1"/>
          </p:cNvSpPr>
          <p:nvPr>
            <p:ph idx="1"/>
          </p:nvPr>
        </p:nvSpPr>
        <p:spPr>
          <a:xfrm>
            <a:off x="1487488" y="1124744"/>
            <a:ext cx="9865096" cy="5054600"/>
          </a:xfrm>
        </p:spPr>
        <p:txBody>
          <a:bodyPr>
            <a:normAutofit fontScale="85000" lnSpcReduction="10000"/>
          </a:bodyPr>
          <a:lstStyle/>
          <a:p>
            <a:pPr marL="0" indent="0">
              <a:lnSpc>
                <a:spcPct val="80000"/>
              </a:lnSpc>
              <a:buNone/>
            </a:pPr>
            <a:r>
              <a:rPr lang="en-US" altLang="sk-SK" sz="2400" dirty="0"/>
              <a:t>Advantages: </a:t>
            </a:r>
            <a:endParaRPr lang="sk-SK" altLang="sk-SK" sz="2400" dirty="0"/>
          </a:p>
          <a:p>
            <a:pPr indent="11113">
              <a:lnSpc>
                <a:spcPct val="80000"/>
              </a:lnSpc>
              <a:buNone/>
            </a:pPr>
            <a:r>
              <a:rPr lang="en-US" altLang="sk-SK" sz="2000" b="0" dirty="0"/>
              <a:t>positive internal conditions that allow the organization to gain edge over competitors - </a:t>
            </a:r>
            <a:r>
              <a:rPr lang="en-US" altLang="sk-SK" sz="2000" dirty="0"/>
              <a:t>strengths </a:t>
            </a:r>
            <a:r>
              <a:rPr lang="en-US" altLang="sk-SK" sz="2000" b="0" i="1" dirty="0"/>
              <a:t>(good image, ownership of patents, extensive distribution channels)</a:t>
            </a:r>
          </a:p>
          <a:p>
            <a:pPr indent="11113">
              <a:lnSpc>
                <a:spcPct val="80000"/>
              </a:lnSpc>
              <a:buNone/>
            </a:pPr>
            <a:endParaRPr lang="en-US" altLang="sk-SK" sz="2000" b="0" dirty="0"/>
          </a:p>
          <a:p>
            <a:pPr marL="255588" indent="-255588">
              <a:lnSpc>
                <a:spcPct val="80000"/>
              </a:lnSpc>
              <a:buNone/>
            </a:pPr>
            <a:r>
              <a:rPr lang="en-US" altLang="sk-SK" sz="2400" dirty="0"/>
              <a:t>Weaknesses: </a:t>
            </a:r>
            <a:endParaRPr lang="sk-SK" altLang="sk-SK" sz="2400" dirty="0"/>
          </a:p>
          <a:p>
            <a:pPr indent="11113">
              <a:lnSpc>
                <a:spcPct val="80000"/>
              </a:lnSpc>
              <a:buNone/>
            </a:pPr>
            <a:r>
              <a:rPr lang="en-US" altLang="sk-SK" sz="2000" b="0" dirty="0"/>
              <a:t>negative internal conditions that can lead to a decrease in organizational performance – </a:t>
            </a:r>
            <a:r>
              <a:rPr lang="sk-SK" altLang="sk-SK" sz="2000" dirty="0" err="1"/>
              <a:t>weaknesses</a:t>
            </a:r>
            <a:r>
              <a:rPr lang="sk-SK" altLang="sk-SK" sz="2000" b="0" dirty="0"/>
              <a:t> </a:t>
            </a:r>
            <a:r>
              <a:rPr lang="en-US" altLang="sk-SK" sz="2000" b="0" i="1" dirty="0"/>
              <a:t>(obsolete machines, overdrafts, poor company placement)</a:t>
            </a:r>
          </a:p>
          <a:p>
            <a:pPr indent="11113">
              <a:lnSpc>
                <a:spcPct val="80000"/>
              </a:lnSpc>
              <a:buNone/>
            </a:pPr>
            <a:endParaRPr lang="en-US" altLang="sk-SK" sz="2000" b="0" dirty="0"/>
          </a:p>
          <a:p>
            <a:pPr marL="255588" indent="-255588">
              <a:lnSpc>
                <a:spcPct val="80000"/>
              </a:lnSpc>
              <a:buNone/>
            </a:pPr>
            <a:r>
              <a:rPr lang="en-US" altLang="sk-SK" sz="2400" dirty="0"/>
              <a:t>Opportunities: </a:t>
            </a:r>
            <a:endParaRPr lang="sk-SK" altLang="sk-SK" sz="2400" dirty="0"/>
          </a:p>
          <a:p>
            <a:pPr indent="11113">
              <a:lnSpc>
                <a:spcPct val="80000"/>
              </a:lnSpc>
              <a:buNone/>
            </a:pPr>
            <a:r>
              <a:rPr lang="en-US" altLang="sk-SK" sz="2000" b="0" dirty="0"/>
              <a:t>are current or future conditions in an environment that is favorable to the current or future output of the organization. </a:t>
            </a:r>
            <a:r>
              <a:rPr lang="en-US" altLang="sk-SK" sz="2000" b="0" i="1" dirty="0"/>
              <a:t>(</a:t>
            </a:r>
            <a:r>
              <a:rPr lang="en-US" altLang="sk-SK" sz="2000" b="0" i="1" dirty="0" err="1"/>
              <a:t>eg</a:t>
            </a:r>
            <a:r>
              <a:rPr lang="en-US" altLang="sk-SK" sz="2000" b="0" i="1" dirty="0"/>
              <a:t> changes in laws that increase the competitiveness of the organization, new technologies that can be used, etc.)</a:t>
            </a:r>
          </a:p>
          <a:p>
            <a:pPr indent="11113">
              <a:lnSpc>
                <a:spcPct val="80000"/>
              </a:lnSpc>
              <a:buNone/>
            </a:pPr>
            <a:endParaRPr lang="en-US" altLang="sk-SK" sz="2000" b="0" dirty="0"/>
          </a:p>
          <a:p>
            <a:pPr marL="255588" indent="-255588">
              <a:lnSpc>
                <a:spcPct val="80000"/>
              </a:lnSpc>
              <a:buNone/>
            </a:pPr>
            <a:r>
              <a:rPr lang="en-US" altLang="sk-SK" sz="2400" dirty="0"/>
              <a:t>Threats: </a:t>
            </a:r>
            <a:endParaRPr lang="sk-SK" altLang="sk-SK" sz="2400" dirty="0"/>
          </a:p>
          <a:p>
            <a:pPr indent="11113">
              <a:lnSpc>
                <a:spcPct val="80000"/>
              </a:lnSpc>
              <a:buNone/>
            </a:pPr>
            <a:r>
              <a:rPr lang="en-US" altLang="sk-SK" sz="2000" b="0" dirty="0"/>
              <a:t>Are present or future conditions in an environment that is unfavorable to current or future output. </a:t>
            </a:r>
            <a:r>
              <a:rPr lang="en-US" altLang="sk-SK" sz="2000" b="0" i="1" dirty="0"/>
              <a:t>(</a:t>
            </a:r>
            <a:r>
              <a:rPr lang="en-US" altLang="sk-SK" sz="2000" b="0" i="1" dirty="0" err="1"/>
              <a:t>eg</a:t>
            </a:r>
            <a:r>
              <a:rPr lang="en-US" altLang="sk-SK" sz="2000" b="0" i="1" dirty="0"/>
              <a:t> entering a strong competitor on the market, dropping the number of customers, changing regulatory regulations, inputting technology that will cause obsolescence of current products, etc.)</a:t>
            </a:r>
            <a:endParaRPr lang="sk-SK" altLang="sk-SK" sz="2000" b="0" i="1" dirty="0"/>
          </a:p>
        </p:txBody>
      </p:sp>
    </p:spTree>
    <p:extLst>
      <p:ext uri="{BB962C8B-B14F-4D97-AF65-F5344CB8AC3E}">
        <p14:creationId xmlns:p14="http://schemas.microsoft.com/office/powerpoint/2010/main" val="282084781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3F3EDB83-DF7F-4ADB-9287-A9EDF0222DB0}"/>
              </a:ext>
            </a:extLst>
          </p:cNvPr>
          <p:cNvSpPr>
            <a:spLocks noGrp="1" noChangeArrowheads="1"/>
          </p:cNvSpPr>
          <p:nvPr>
            <p:ph type="title"/>
          </p:nvPr>
        </p:nvSpPr>
        <p:spPr>
          <a:xfrm>
            <a:off x="2207568" y="259978"/>
            <a:ext cx="7632700" cy="433387"/>
          </a:xfrm>
        </p:spPr>
        <p:txBody>
          <a:bodyPr>
            <a:normAutofit fontScale="90000"/>
          </a:bodyPr>
          <a:lstStyle/>
          <a:p>
            <a:pPr eaLnBrk="1" hangingPunct="1"/>
            <a:r>
              <a:rPr lang="sk-SK" altLang="sk-SK" sz="2400" b="1" dirty="0"/>
              <a:t>SWOT </a:t>
            </a:r>
            <a:r>
              <a:rPr lang="sk-SK" altLang="sk-SK" sz="2400" b="1" dirty="0" err="1"/>
              <a:t>Matrix</a:t>
            </a:r>
            <a:endParaRPr lang="sk-SK" altLang="sk-SK" sz="2400" b="1" dirty="0"/>
          </a:p>
        </p:txBody>
      </p:sp>
      <p:graphicFrame>
        <p:nvGraphicFramePr>
          <p:cNvPr id="10298" name="Group 58">
            <a:extLst>
              <a:ext uri="{FF2B5EF4-FFF2-40B4-BE49-F238E27FC236}">
                <a16:creationId xmlns:a16="http://schemas.microsoft.com/office/drawing/2014/main" id="{8C9951E9-0A9D-45C7-9C31-EF0B7779C382}"/>
              </a:ext>
            </a:extLst>
          </p:cNvPr>
          <p:cNvGraphicFramePr>
            <a:graphicFrameLocks noGrp="1"/>
          </p:cNvGraphicFramePr>
          <p:nvPr>
            <p:ph type="tbl" idx="1"/>
            <p:extLst>
              <p:ext uri="{D42A27DB-BD31-4B8C-83A1-F6EECF244321}">
                <p14:modId xmlns:p14="http://schemas.microsoft.com/office/powerpoint/2010/main" val="3482285368"/>
              </p:ext>
            </p:extLst>
          </p:nvPr>
        </p:nvGraphicFramePr>
        <p:xfrm>
          <a:off x="983432" y="836712"/>
          <a:ext cx="10225136" cy="5544616"/>
        </p:xfrm>
        <a:graphic>
          <a:graphicData uri="http://schemas.openxmlformats.org/drawingml/2006/table">
            <a:tbl>
              <a:tblPr/>
              <a:tblGrid>
                <a:gridCol w="5112568">
                  <a:extLst>
                    <a:ext uri="{9D8B030D-6E8A-4147-A177-3AD203B41FA5}">
                      <a16:colId xmlns:a16="http://schemas.microsoft.com/office/drawing/2014/main" val="20000"/>
                    </a:ext>
                  </a:extLst>
                </a:gridCol>
                <a:gridCol w="5112568">
                  <a:extLst>
                    <a:ext uri="{9D8B030D-6E8A-4147-A177-3AD203B41FA5}">
                      <a16:colId xmlns:a16="http://schemas.microsoft.com/office/drawing/2014/main" val="20001"/>
                    </a:ext>
                  </a:extLst>
                </a:gridCol>
              </a:tblGrid>
              <a:tr h="442347">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k-SK" altLang="sk-SK" sz="1800" b="1" i="0" u="none" strike="noStrike" cap="none" normalizeH="0" baseline="0" dirty="0">
                          <a:ln>
                            <a:noFill/>
                          </a:ln>
                          <a:solidFill>
                            <a:schemeClr val="bg1"/>
                          </a:solidFill>
                          <a:effectLst/>
                          <a:latin typeface="Arial" panose="020B0604020202020204" pitchFamily="34" charset="0"/>
                        </a:rPr>
                        <a:t>A</a:t>
                      </a:r>
                      <a:r>
                        <a:rPr kumimoji="0" lang="en-US" altLang="sk-SK" sz="1800" b="1" i="0" u="none" strike="noStrike" cap="none" normalizeH="0" baseline="0" dirty="0">
                          <a:ln>
                            <a:noFill/>
                          </a:ln>
                          <a:solidFill>
                            <a:schemeClr val="bg1"/>
                          </a:solidFill>
                          <a:effectLst/>
                          <a:latin typeface="Arial" panose="020B0604020202020204" pitchFamily="34" charset="0"/>
                        </a:rPr>
                        <a:t> </a:t>
                      </a:r>
                      <a:r>
                        <a:rPr kumimoji="0" lang="sk-SK" altLang="sk-SK" sz="1800" b="1" i="0" u="none" strike="noStrike" cap="none" normalizeH="0" baseline="0" dirty="0">
                          <a:ln>
                            <a:noFill/>
                          </a:ln>
                          <a:solidFill>
                            <a:schemeClr val="bg1"/>
                          </a:solidFill>
                          <a:effectLst/>
                          <a:latin typeface="Arial" panose="020B0604020202020204" pitchFamily="34" charset="0"/>
                        </a:rPr>
                        <a:t>- </a:t>
                      </a:r>
                      <a:r>
                        <a:rPr kumimoji="0" lang="en-US" altLang="sk-SK" sz="1800" b="1" i="0" u="none" strike="noStrike" cap="none" normalizeH="0" baseline="0" dirty="0">
                          <a:ln>
                            <a:noFill/>
                          </a:ln>
                          <a:solidFill>
                            <a:schemeClr val="bg1"/>
                          </a:solidFill>
                          <a:effectLst/>
                          <a:latin typeface="Arial" panose="020B0604020202020204" pitchFamily="34" charset="0"/>
                        </a:rPr>
                        <a:t>Key issues of </a:t>
                      </a:r>
                      <a:r>
                        <a:rPr kumimoji="0" lang="sk-SK" altLang="sk-SK" sz="1800" b="1" i="0" u="none" strike="noStrike" cap="none" normalizeH="0" baseline="0" dirty="0" err="1">
                          <a:ln>
                            <a:noFill/>
                          </a:ln>
                          <a:solidFill>
                            <a:schemeClr val="bg1"/>
                          </a:solidFill>
                          <a:effectLst/>
                          <a:latin typeface="Arial" panose="020B0604020202020204" pitchFamily="34" charset="0"/>
                        </a:rPr>
                        <a:t>Internal</a:t>
                      </a:r>
                      <a:r>
                        <a:rPr kumimoji="0" lang="en-US" altLang="sk-SK" sz="1800" b="1" i="0" u="none" strike="noStrike" cap="none" normalizeH="0" baseline="0" dirty="0">
                          <a:ln>
                            <a:noFill/>
                          </a:ln>
                          <a:solidFill>
                            <a:schemeClr val="bg1"/>
                          </a:solidFill>
                          <a:effectLst/>
                          <a:latin typeface="Arial" panose="020B0604020202020204" pitchFamily="34" charset="0"/>
                        </a:rPr>
                        <a:t> conditions analysis</a:t>
                      </a:r>
                      <a:endParaRPr kumimoji="0" lang="sk-SK" altLang="sk-SK" sz="1800" b="1" i="0" u="none" strike="noStrike" cap="none" normalizeH="0" baseline="0" dirty="0">
                        <a:ln>
                          <a:noFill/>
                        </a:ln>
                        <a:solidFill>
                          <a:schemeClr val="bg1"/>
                        </a:solidFill>
                        <a:effectLst/>
                        <a:latin typeface="Arial" panose="020B0604020202020204" pitchFamily="34" charset="0"/>
                      </a:endParaRPr>
                    </a:p>
                  </a:txBody>
                  <a:tcPr marT="45717" marB="45717"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2">
                        <a:lumMod val="60000"/>
                        <a:lumOff val="40000"/>
                      </a:schemeClr>
                    </a:solidFill>
                  </a:tcPr>
                </a:tc>
                <a:tc hMerge="1">
                  <a:txBody>
                    <a:bodyPr/>
                    <a:lstStyle/>
                    <a:p>
                      <a:endParaRPr lang="sk-SK"/>
                    </a:p>
                  </a:txBody>
                  <a:tcPr/>
                </a:tc>
                <a:extLst>
                  <a:ext uri="{0D108BD9-81ED-4DB2-BD59-A6C34878D82A}">
                    <a16:rowId xmlns:a16="http://schemas.microsoft.com/office/drawing/2014/main" val="10000"/>
                  </a:ext>
                </a:extLst>
              </a:tr>
              <a:tr h="5102269">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265113" marR="0" lvl="0" indent="0" algn="l" defTabSz="914400" rtl="0" eaLnBrk="1" fontAlgn="base" latinLnBrk="0" hangingPunct="1">
                        <a:lnSpc>
                          <a:spcPct val="100000"/>
                        </a:lnSpc>
                        <a:spcBef>
                          <a:spcPct val="20000"/>
                        </a:spcBef>
                        <a:spcAft>
                          <a:spcPct val="0"/>
                        </a:spcAft>
                        <a:buClrTx/>
                        <a:buSzTx/>
                        <a:buFontTx/>
                        <a:buNone/>
                        <a:tabLst/>
                      </a:pPr>
                      <a:endParaRPr kumimoji="0" lang="sk-SK" altLang="sk-SK" sz="1200" b="0" i="0" u="none" strike="noStrike" cap="none" normalizeH="0" baseline="0" dirty="0">
                        <a:ln>
                          <a:noFill/>
                        </a:ln>
                        <a:solidFill>
                          <a:schemeClr val="tx1"/>
                        </a:solidFill>
                        <a:effectLst/>
                        <a:latin typeface="Arial" panose="020B0604020202020204" pitchFamily="34" charset="0"/>
                      </a:endParaRPr>
                    </a:p>
                    <a:p>
                      <a:pPr marL="265113" marR="0" lvl="0" indent="0" algn="l" defTabSz="914400" rtl="0" eaLnBrk="1" fontAlgn="base" latinLnBrk="0" hangingPunct="1">
                        <a:lnSpc>
                          <a:spcPct val="100000"/>
                        </a:lnSpc>
                        <a:spcBef>
                          <a:spcPct val="20000"/>
                        </a:spcBef>
                        <a:spcAft>
                          <a:spcPct val="0"/>
                        </a:spcAft>
                        <a:buClrTx/>
                        <a:buSzTx/>
                        <a:buFontTx/>
                        <a:buNone/>
                        <a:tabLst/>
                      </a:pPr>
                      <a:r>
                        <a:rPr kumimoji="0" lang="sk-SK" altLang="sk-SK" sz="1800" b="1" i="0" u="none" strike="noStrike" cap="small" normalizeH="0" baseline="0" dirty="0" err="1">
                          <a:ln>
                            <a:noFill/>
                          </a:ln>
                          <a:solidFill>
                            <a:schemeClr val="tx1"/>
                          </a:solidFill>
                          <a:effectLst/>
                          <a:latin typeface="Arial" panose="020B0604020202020204" pitchFamily="34" charset="0"/>
                        </a:rPr>
                        <a:t>Strenghts</a:t>
                      </a:r>
                      <a:r>
                        <a:rPr kumimoji="0" lang="en-US" altLang="sk-SK" sz="1800" b="1" i="0" u="none" strike="noStrike" cap="small" normalizeH="0" baseline="0" dirty="0">
                          <a:ln>
                            <a:noFill/>
                          </a:ln>
                          <a:solidFill>
                            <a:schemeClr val="tx1"/>
                          </a:solidFill>
                          <a:effectLst/>
                          <a:latin typeface="Arial" panose="020B0604020202020204" pitchFamily="34" charset="0"/>
                        </a:rPr>
                        <a:t>:</a:t>
                      </a:r>
                      <a:endParaRPr kumimoji="0" lang="sk-SK" altLang="sk-SK" sz="1800" b="1" i="0" u="none" strike="noStrike" cap="small" normalizeH="0" baseline="0" dirty="0">
                        <a:ln>
                          <a:noFill/>
                        </a:ln>
                        <a:solidFill>
                          <a:schemeClr val="tx1"/>
                        </a:solidFill>
                        <a:effectLst/>
                        <a:latin typeface="Arial" panose="020B0604020202020204" pitchFamily="34" charset="0"/>
                      </a:endParaRPr>
                    </a:p>
                    <a:p>
                      <a:pPr marL="265113" marR="0" lvl="0" indent="0" algn="l" defTabSz="914400" rtl="0" eaLnBrk="1" fontAlgn="base" latinLnBrk="0" hangingPunct="1">
                        <a:lnSpc>
                          <a:spcPct val="100000"/>
                        </a:lnSpc>
                        <a:spcBef>
                          <a:spcPct val="20000"/>
                        </a:spcBef>
                        <a:spcAft>
                          <a:spcPct val="0"/>
                        </a:spcAft>
                        <a:buClrTx/>
                        <a:buSzTx/>
                        <a:buFontTx/>
                        <a:buNone/>
                        <a:tabLst/>
                      </a:pPr>
                      <a:endParaRPr kumimoji="0" lang="en-US" altLang="sk-SK" sz="1200" b="0" i="0" u="none" strike="noStrike" cap="none" normalizeH="0" baseline="0" dirty="0">
                        <a:ln>
                          <a:noFill/>
                        </a:ln>
                        <a:solidFill>
                          <a:schemeClr val="tx1"/>
                        </a:solidFill>
                        <a:effectLst/>
                        <a:latin typeface="Arial" panose="020B0604020202020204" pitchFamily="34" charset="0"/>
                      </a:endParaRP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Clear competencies?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Adequate financial resources?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Good Competencies?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Good reputation for buyers?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Market leadership?</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A well formulated strategy?</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Isolation from strong competition pressures?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Top position in technology?</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Cost advantages?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Competitive advantages?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Ability to innovate products?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Proven management?</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Other benefits?</a:t>
                      </a:r>
                      <a:endParaRPr kumimoji="0" lang="sk-SK" altLang="sk-SK" sz="1600" b="0" i="0" u="none" strike="noStrike" cap="none" normalizeH="0" baseline="0" dirty="0">
                        <a:ln>
                          <a:noFill/>
                        </a:ln>
                        <a:solidFill>
                          <a:schemeClr val="tx1"/>
                        </a:solidFill>
                        <a:effectLst/>
                        <a:latin typeface="Arial" panose="020B0604020202020204" pitchFamily="34" charset="0"/>
                      </a:endParaRP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265113" marR="0" lvl="0" indent="0" algn="l" defTabSz="914400" rtl="0" eaLnBrk="1" fontAlgn="base" latinLnBrk="0" hangingPunct="1">
                        <a:lnSpc>
                          <a:spcPct val="100000"/>
                        </a:lnSpc>
                        <a:spcBef>
                          <a:spcPct val="20000"/>
                        </a:spcBef>
                        <a:spcAft>
                          <a:spcPct val="0"/>
                        </a:spcAft>
                        <a:buClrTx/>
                        <a:buSzTx/>
                        <a:buFontTx/>
                        <a:buNone/>
                        <a:tabLst/>
                      </a:pPr>
                      <a:endParaRPr kumimoji="0" lang="sk-SK" altLang="sk-SK" sz="1200" b="0" i="0" u="none" strike="noStrike" kern="1200" cap="none" normalizeH="0" baseline="0" dirty="0">
                        <a:ln>
                          <a:noFill/>
                        </a:ln>
                        <a:solidFill>
                          <a:schemeClr val="tx1"/>
                        </a:solidFill>
                        <a:effectLst/>
                        <a:latin typeface="Arial" panose="020B0604020202020204" pitchFamily="34" charset="0"/>
                        <a:ea typeface="+mn-ea"/>
                        <a:cs typeface="+mn-cs"/>
                      </a:endParaRPr>
                    </a:p>
                    <a:p>
                      <a:pPr marL="265113" marR="0" lvl="0" indent="0" algn="l" defTabSz="914400" rtl="0" eaLnBrk="1" fontAlgn="base" latinLnBrk="0" hangingPunct="1">
                        <a:lnSpc>
                          <a:spcPct val="100000"/>
                        </a:lnSpc>
                        <a:spcBef>
                          <a:spcPct val="20000"/>
                        </a:spcBef>
                        <a:spcAft>
                          <a:spcPct val="0"/>
                        </a:spcAft>
                        <a:buClrTx/>
                        <a:buSzTx/>
                        <a:buFontTx/>
                        <a:buNone/>
                        <a:tabLst/>
                      </a:pPr>
                      <a:r>
                        <a:rPr kumimoji="0" lang="sk-SK" altLang="sk-SK" sz="1800" b="1" i="0" u="none" strike="noStrike" kern="1200" cap="small" normalizeH="0" baseline="0" dirty="0" err="1">
                          <a:ln>
                            <a:noFill/>
                          </a:ln>
                          <a:solidFill>
                            <a:schemeClr val="tx1"/>
                          </a:solidFill>
                          <a:effectLst/>
                          <a:latin typeface="Arial" panose="020B0604020202020204" pitchFamily="34" charset="0"/>
                          <a:ea typeface="+mn-ea"/>
                          <a:cs typeface="+mn-cs"/>
                        </a:rPr>
                        <a:t>Weaknesses</a:t>
                      </a:r>
                      <a:r>
                        <a:rPr kumimoji="0" lang="en-US" altLang="sk-SK" sz="1800" b="1" i="0" u="none" strike="noStrike" kern="1200" cap="small" normalizeH="0" baseline="0" dirty="0">
                          <a:ln>
                            <a:noFill/>
                          </a:ln>
                          <a:solidFill>
                            <a:schemeClr val="tx1"/>
                          </a:solidFill>
                          <a:effectLst/>
                          <a:latin typeface="Arial" panose="020B0604020202020204" pitchFamily="34" charset="0"/>
                          <a:ea typeface="+mn-ea"/>
                          <a:cs typeface="+mn-cs"/>
                        </a:rPr>
                        <a:t>:</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endParaRPr kumimoji="0" lang="sk-SK" altLang="sk-SK" sz="1600" b="0" i="0" u="none" strike="noStrike" kern="1200" cap="none" normalizeH="0" baseline="0" dirty="0">
                        <a:ln>
                          <a:noFill/>
                        </a:ln>
                        <a:solidFill>
                          <a:schemeClr val="tx1"/>
                        </a:solidFill>
                        <a:effectLst/>
                        <a:latin typeface="Arial" panose="020B0604020202020204" pitchFamily="34" charset="0"/>
                        <a:ea typeface="+mn-ea"/>
                        <a:cs typeface="+mn-cs"/>
                      </a:endParaRP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No clear strategic direction?</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Deteriorating strategic position?</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Low profitability?</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Bad tracking of the implemented strategy?</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Overloading Operational Problems?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Vulnerability to competitive pressures?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Lack of research?</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Too narrow a production program?</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Competitive disadvantages?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Inability to finance the necessary changes in the strategy?</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Other shortcomings?</a:t>
                      </a:r>
                      <a:endParaRPr kumimoji="0" lang="sk-SK" altLang="sk-SK" sz="1600" b="0" i="0" u="none" strike="noStrike" kern="1200" cap="none" normalizeH="0" baseline="0" dirty="0">
                        <a:ln>
                          <a:noFill/>
                        </a:ln>
                        <a:solidFill>
                          <a:schemeClr val="tx1"/>
                        </a:solidFill>
                        <a:effectLst/>
                        <a:latin typeface="Arial" panose="020B0604020202020204" pitchFamily="34" charset="0"/>
                        <a:ea typeface="+mn-ea"/>
                        <a:cs typeface="+mn-cs"/>
                      </a:endParaRP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ED0370C7-1794-4519-85A2-E81DF50FFAA3}"/>
              </a:ext>
            </a:extLst>
          </p:cNvPr>
          <p:cNvSpPr>
            <a:spLocks noGrp="1" noChangeArrowheads="1"/>
          </p:cNvSpPr>
          <p:nvPr>
            <p:ph type="title"/>
          </p:nvPr>
        </p:nvSpPr>
        <p:spPr>
          <a:xfrm>
            <a:off x="2279650" y="259309"/>
            <a:ext cx="7632700" cy="433387"/>
          </a:xfrm>
        </p:spPr>
        <p:txBody>
          <a:bodyPr>
            <a:normAutofit fontScale="90000"/>
          </a:bodyPr>
          <a:lstStyle/>
          <a:p>
            <a:pPr eaLnBrk="1" hangingPunct="1"/>
            <a:r>
              <a:rPr lang="sk-SK" altLang="sk-SK" sz="2400" b="1" dirty="0"/>
              <a:t>SWOT </a:t>
            </a:r>
            <a:r>
              <a:rPr lang="sk-SK" altLang="sk-SK" sz="2400" b="1" dirty="0" err="1"/>
              <a:t>Matrix</a:t>
            </a:r>
            <a:endParaRPr lang="sk-SK" altLang="sk-SK" sz="2400" b="1" dirty="0"/>
          </a:p>
        </p:txBody>
      </p:sp>
      <p:graphicFrame>
        <p:nvGraphicFramePr>
          <p:cNvPr id="10298" name="Group 58">
            <a:extLst>
              <a:ext uri="{FF2B5EF4-FFF2-40B4-BE49-F238E27FC236}">
                <a16:creationId xmlns:a16="http://schemas.microsoft.com/office/drawing/2014/main" id="{8C9951E9-0A9D-45C7-9C31-EF0B7779C382}"/>
              </a:ext>
            </a:extLst>
          </p:cNvPr>
          <p:cNvGraphicFramePr>
            <a:graphicFrameLocks noGrp="1"/>
          </p:cNvGraphicFramePr>
          <p:nvPr>
            <p:ph type="tbl" idx="1"/>
            <p:extLst>
              <p:ext uri="{D42A27DB-BD31-4B8C-83A1-F6EECF244321}">
                <p14:modId xmlns:p14="http://schemas.microsoft.com/office/powerpoint/2010/main" val="2012795719"/>
              </p:ext>
            </p:extLst>
          </p:nvPr>
        </p:nvGraphicFramePr>
        <p:xfrm>
          <a:off x="911424" y="836712"/>
          <a:ext cx="10225136" cy="5328592"/>
        </p:xfrm>
        <a:graphic>
          <a:graphicData uri="http://schemas.openxmlformats.org/drawingml/2006/table">
            <a:tbl>
              <a:tblPr/>
              <a:tblGrid>
                <a:gridCol w="5112568">
                  <a:extLst>
                    <a:ext uri="{9D8B030D-6E8A-4147-A177-3AD203B41FA5}">
                      <a16:colId xmlns:a16="http://schemas.microsoft.com/office/drawing/2014/main" val="20000"/>
                    </a:ext>
                  </a:extLst>
                </a:gridCol>
                <a:gridCol w="5112568">
                  <a:extLst>
                    <a:ext uri="{9D8B030D-6E8A-4147-A177-3AD203B41FA5}">
                      <a16:colId xmlns:a16="http://schemas.microsoft.com/office/drawing/2014/main" val="20001"/>
                    </a:ext>
                  </a:extLst>
                </a:gridCol>
              </a:tblGrid>
              <a:tr h="453704">
                <a:tc gridSpan="2">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sk-SK" altLang="sk-SK" sz="1800" b="1" i="0" u="none" strike="noStrike" cap="none" normalizeH="0" baseline="0" dirty="0">
                          <a:ln>
                            <a:noFill/>
                          </a:ln>
                          <a:solidFill>
                            <a:schemeClr val="bg1"/>
                          </a:solidFill>
                          <a:effectLst/>
                          <a:latin typeface="Arial" panose="020B0604020202020204" pitchFamily="34" charset="0"/>
                        </a:rPr>
                        <a:t>B</a:t>
                      </a:r>
                      <a:r>
                        <a:rPr kumimoji="0" lang="en-US" altLang="sk-SK" sz="1800" b="1" i="0" u="none" strike="noStrike" cap="none" normalizeH="0" baseline="0" dirty="0">
                          <a:ln>
                            <a:noFill/>
                          </a:ln>
                          <a:solidFill>
                            <a:schemeClr val="bg1"/>
                          </a:solidFill>
                          <a:effectLst/>
                          <a:latin typeface="Arial" panose="020B0604020202020204" pitchFamily="34" charset="0"/>
                        </a:rPr>
                        <a:t> </a:t>
                      </a:r>
                      <a:r>
                        <a:rPr kumimoji="0" lang="sk-SK" altLang="sk-SK" sz="1800" b="1" i="0" u="none" strike="noStrike" cap="none" normalizeH="0" baseline="0" dirty="0">
                          <a:ln>
                            <a:noFill/>
                          </a:ln>
                          <a:solidFill>
                            <a:schemeClr val="bg1"/>
                          </a:solidFill>
                          <a:effectLst/>
                          <a:latin typeface="Arial" panose="020B0604020202020204" pitchFamily="34" charset="0"/>
                        </a:rPr>
                        <a:t>- </a:t>
                      </a:r>
                      <a:r>
                        <a:rPr kumimoji="0" lang="en-US" altLang="sk-SK" sz="1800" b="1" i="0" u="none" strike="noStrike" cap="none" normalizeH="0" baseline="0" dirty="0">
                          <a:ln>
                            <a:noFill/>
                          </a:ln>
                          <a:solidFill>
                            <a:schemeClr val="bg1"/>
                          </a:solidFill>
                          <a:effectLst/>
                          <a:latin typeface="Arial" panose="020B0604020202020204" pitchFamily="34" charset="0"/>
                        </a:rPr>
                        <a:t>Key issues of external conditions analysis</a:t>
                      </a:r>
                      <a:endParaRPr kumimoji="0" lang="sk-SK" altLang="sk-SK" sz="1800" b="1" i="0" u="none" strike="noStrike" cap="none" normalizeH="0" baseline="0" dirty="0">
                        <a:ln>
                          <a:noFill/>
                        </a:ln>
                        <a:solidFill>
                          <a:schemeClr val="bg1"/>
                        </a:solidFill>
                        <a:effectLst/>
                        <a:latin typeface="Arial" panose="020B0604020202020204" pitchFamily="34" charset="0"/>
                      </a:endParaRPr>
                    </a:p>
                  </a:txBody>
                  <a:tcPr marT="45717" marB="45717"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hMerge="1">
                  <a:txBody>
                    <a:bodyPr/>
                    <a:lstStyle/>
                    <a:p>
                      <a:endParaRPr lang="sk-SK"/>
                    </a:p>
                  </a:txBody>
                  <a:tcPr/>
                </a:tc>
                <a:extLst>
                  <a:ext uri="{0D108BD9-81ED-4DB2-BD59-A6C34878D82A}">
                    <a16:rowId xmlns:a16="http://schemas.microsoft.com/office/drawing/2014/main" val="10000"/>
                  </a:ext>
                </a:extLst>
              </a:tr>
              <a:tr h="4874888">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265113" marR="0" lvl="0" indent="0" algn="l" defTabSz="914400" rtl="0" eaLnBrk="1" fontAlgn="base" latinLnBrk="0" hangingPunct="1">
                        <a:lnSpc>
                          <a:spcPct val="100000"/>
                        </a:lnSpc>
                        <a:spcBef>
                          <a:spcPct val="20000"/>
                        </a:spcBef>
                        <a:spcAft>
                          <a:spcPct val="0"/>
                        </a:spcAft>
                        <a:buClrTx/>
                        <a:buSzTx/>
                        <a:buFontTx/>
                        <a:buNone/>
                        <a:tabLst/>
                      </a:pPr>
                      <a:endParaRPr kumimoji="0" lang="sk-SK" altLang="sk-SK" sz="1200" b="0" i="0" u="none" strike="noStrike" cap="none" normalizeH="0" baseline="0" dirty="0">
                        <a:ln>
                          <a:noFill/>
                        </a:ln>
                        <a:solidFill>
                          <a:schemeClr val="tx1"/>
                        </a:solidFill>
                        <a:effectLst/>
                        <a:latin typeface="Arial" panose="020B0604020202020204" pitchFamily="34" charset="0"/>
                      </a:endParaRPr>
                    </a:p>
                    <a:p>
                      <a:pPr marL="265113" marR="0" lvl="0" indent="0" algn="l" defTabSz="914400" rtl="0" eaLnBrk="1" fontAlgn="base" latinLnBrk="0" hangingPunct="1">
                        <a:lnSpc>
                          <a:spcPct val="100000"/>
                        </a:lnSpc>
                        <a:spcBef>
                          <a:spcPct val="20000"/>
                        </a:spcBef>
                        <a:spcAft>
                          <a:spcPct val="0"/>
                        </a:spcAft>
                        <a:buClrTx/>
                        <a:buSzTx/>
                        <a:buFontTx/>
                        <a:buNone/>
                        <a:tabLst/>
                      </a:pPr>
                      <a:r>
                        <a:rPr kumimoji="0" lang="sk-SK" altLang="sk-SK" sz="1800" b="1" i="0" u="none" strike="noStrike" cap="small" normalizeH="0" baseline="0" dirty="0">
                          <a:ln>
                            <a:noFill/>
                          </a:ln>
                          <a:solidFill>
                            <a:schemeClr val="tx1"/>
                          </a:solidFill>
                          <a:effectLst/>
                          <a:latin typeface="Arial" panose="020B0604020202020204" pitchFamily="34" charset="0"/>
                        </a:rPr>
                        <a:t>O</a:t>
                      </a:r>
                      <a:r>
                        <a:rPr kumimoji="0" lang="en-US" altLang="sk-SK" sz="1800" b="1" i="0" u="none" strike="noStrike" cap="small" normalizeH="0" baseline="0" dirty="0" err="1">
                          <a:ln>
                            <a:noFill/>
                          </a:ln>
                          <a:solidFill>
                            <a:schemeClr val="tx1"/>
                          </a:solidFill>
                          <a:effectLst/>
                          <a:latin typeface="Arial" panose="020B0604020202020204" pitchFamily="34" charset="0"/>
                        </a:rPr>
                        <a:t>pportunities</a:t>
                      </a:r>
                      <a:r>
                        <a:rPr kumimoji="0" lang="en-US" altLang="sk-SK" sz="1800" b="1" i="0" u="none" strike="noStrike" cap="small" normalizeH="0" baseline="0" dirty="0">
                          <a:ln>
                            <a:noFill/>
                          </a:ln>
                          <a:solidFill>
                            <a:schemeClr val="tx1"/>
                          </a:solidFill>
                          <a:effectLst/>
                          <a:latin typeface="Arial" panose="020B0604020202020204" pitchFamily="34" charset="0"/>
                        </a:rPr>
                        <a:t>:</a:t>
                      </a:r>
                      <a:endParaRPr kumimoji="0" lang="sk-SK" altLang="sk-SK" sz="1800" b="1" i="0" u="none" strike="noStrike" cap="small" normalizeH="0" baseline="0" dirty="0">
                        <a:ln>
                          <a:noFill/>
                        </a:ln>
                        <a:solidFill>
                          <a:schemeClr val="tx1"/>
                        </a:solidFill>
                        <a:effectLst/>
                        <a:latin typeface="Arial" panose="020B0604020202020204" pitchFamily="34" charset="0"/>
                      </a:endParaRPr>
                    </a:p>
                    <a:p>
                      <a:pPr marL="265113" marR="0" lvl="0" indent="0" algn="l" defTabSz="914400" rtl="0" eaLnBrk="1" fontAlgn="base" latinLnBrk="0" hangingPunct="1">
                        <a:lnSpc>
                          <a:spcPct val="100000"/>
                        </a:lnSpc>
                        <a:spcBef>
                          <a:spcPct val="20000"/>
                        </a:spcBef>
                        <a:spcAft>
                          <a:spcPct val="0"/>
                        </a:spcAft>
                        <a:buClrTx/>
                        <a:buSzTx/>
                        <a:buFontTx/>
                        <a:buNone/>
                        <a:tabLst/>
                      </a:pPr>
                      <a:endParaRPr kumimoji="0" lang="en-US" altLang="sk-SK" sz="1200" b="0" i="0" u="none" strike="noStrike" cap="none" normalizeH="0" baseline="0" dirty="0">
                        <a:ln>
                          <a:noFill/>
                        </a:ln>
                        <a:solidFill>
                          <a:schemeClr val="tx1"/>
                        </a:solidFill>
                        <a:effectLst/>
                        <a:latin typeface="Arial" panose="020B0604020202020204" pitchFamily="34" charset="0"/>
                      </a:endParaRP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Deliver to another group of customers?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Entering new markets?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Expand the production program for better satisfaction</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  customers?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Ability to join a better strategic group?</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Self-satisfaction of competing companies?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Faster market growth?</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cap="none" normalizeH="0" baseline="0" dirty="0">
                          <a:ln>
                            <a:noFill/>
                          </a:ln>
                          <a:solidFill>
                            <a:schemeClr val="tx1"/>
                          </a:solidFill>
                          <a:effectLst/>
                          <a:latin typeface="Arial" panose="020B0604020202020204" pitchFamily="34" charset="0"/>
                        </a:rPr>
                        <a:t>Other opportunities?</a:t>
                      </a:r>
                      <a:endParaRPr kumimoji="0" lang="sk-SK" altLang="sk-SK" sz="1600" b="0" i="0" u="none" strike="noStrike" cap="none" normalizeH="0" baseline="0" dirty="0">
                        <a:ln>
                          <a:noFill/>
                        </a:ln>
                        <a:solidFill>
                          <a:schemeClr val="tx1"/>
                        </a:solidFill>
                        <a:effectLst/>
                        <a:latin typeface="Arial" panose="020B0604020202020204" pitchFamily="34" charset="0"/>
                      </a:endParaRPr>
                    </a:p>
                  </a:txBody>
                  <a:tcPr marT="45717" marB="4571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265113" marR="0" lvl="0" indent="0" algn="l" defTabSz="914400" rtl="0" eaLnBrk="1" fontAlgn="base" latinLnBrk="0" hangingPunct="1">
                        <a:lnSpc>
                          <a:spcPct val="100000"/>
                        </a:lnSpc>
                        <a:spcBef>
                          <a:spcPct val="20000"/>
                        </a:spcBef>
                        <a:spcAft>
                          <a:spcPct val="0"/>
                        </a:spcAft>
                        <a:buClrTx/>
                        <a:buSzTx/>
                        <a:buFontTx/>
                        <a:buNone/>
                        <a:tabLst/>
                      </a:pPr>
                      <a:endParaRPr kumimoji="0" lang="sk-SK" altLang="sk-SK" sz="1200" b="0" i="0" u="none" strike="noStrike" kern="1200" cap="none" normalizeH="0" baseline="0" dirty="0">
                        <a:ln>
                          <a:noFill/>
                        </a:ln>
                        <a:solidFill>
                          <a:schemeClr val="tx1"/>
                        </a:solidFill>
                        <a:effectLst/>
                        <a:latin typeface="Arial" panose="020B0604020202020204" pitchFamily="34" charset="0"/>
                        <a:ea typeface="+mn-ea"/>
                        <a:cs typeface="+mn-cs"/>
                      </a:endParaRPr>
                    </a:p>
                    <a:p>
                      <a:pPr marL="265113" marR="0" lvl="0" indent="0" algn="l" defTabSz="914400" rtl="0" eaLnBrk="1" fontAlgn="base" latinLnBrk="0" hangingPunct="1">
                        <a:lnSpc>
                          <a:spcPct val="100000"/>
                        </a:lnSpc>
                        <a:spcBef>
                          <a:spcPct val="20000"/>
                        </a:spcBef>
                        <a:spcAft>
                          <a:spcPct val="0"/>
                        </a:spcAft>
                        <a:buClrTx/>
                        <a:buSzTx/>
                        <a:buFontTx/>
                        <a:buNone/>
                        <a:tabLst/>
                      </a:pPr>
                      <a:r>
                        <a:rPr kumimoji="0" lang="en-US" altLang="sk-SK" sz="1800" b="1" i="0" u="none" strike="noStrike" kern="1200" cap="small" normalizeH="0" baseline="0" dirty="0">
                          <a:ln>
                            <a:noFill/>
                          </a:ln>
                          <a:solidFill>
                            <a:schemeClr val="tx1"/>
                          </a:solidFill>
                          <a:effectLst/>
                          <a:latin typeface="Arial" panose="020B0604020202020204" pitchFamily="34" charset="0"/>
                          <a:ea typeface="+mn-ea"/>
                          <a:cs typeface="+mn-cs"/>
                        </a:rPr>
                        <a:t>Threats: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Entering a new competitor?</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Rising price of semi-finished products?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Slower Market Growth?</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Unfavorable government policy?</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Increasing competitive pressures?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Vulnerability by recession?</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Increasing power of customers, resp. suppliers?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Changing the needs and tastes of customers?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Unfavorable demographic changes?</a:t>
                      </a:r>
                    </a:p>
                    <a:p>
                      <a:pPr marL="436563" marR="0" lvl="0" indent="-171450" algn="l" defTabSz="914400" rtl="0" eaLnBrk="1" fontAlgn="base" latinLnBrk="0" hangingPunct="1">
                        <a:lnSpc>
                          <a:spcPct val="100000"/>
                        </a:lnSpc>
                        <a:spcBef>
                          <a:spcPts val="600"/>
                        </a:spcBef>
                        <a:spcAft>
                          <a:spcPct val="0"/>
                        </a:spcAft>
                        <a:buClrTx/>
                        <a:buSzTx/>
                        <a:buFont typeface="Arial" panose="020B0604020202020204" pitchFamily="34" charset="0"/>
                        <a:buChar char="•"/>
                        <a:tabLst/>
                      </a:pPr>
                      <a:r>
                        <a:rPr kumimoji="0" lang="en-US" altLang="sk-SK" sz="1600" b="0" i="0" u="none" strike="noStrike" kern="1200" cap="none" normalizeH="0" baseline="0" dirty="0">
                          <a:ln>
                            <a:noFill/>
                          </a:ln>
                          <a:solidFill>
                            <a:schemeClr val="tx1"/>
                          </a:solidFill>
                          <a:effectLst/>
                          <a:latin typeface="Arial" panose="020B0604020202020204" pitchFamily="34" charset="0"/>
                          <a:ea typeface="+mn-ea"/>
                          <a:cs typeface="+mn-cs"/>
                        </a:rPr>
                        <a:t>Other threats?</a:t>
                      </a:r>
                      <a:endParaRPr kumimoji="0" lang="sk-SK" altLang="sk-SK" sz="1600" b="0" i="0" u="none" strike="noStrike" kern="1200" cap="none" normalizeH="0" baseline="0" dirty="0">
                        <a:ln>
                          <a:noFill/>
                        </a:ln>
                        <a:solidFill>
                          <a:schemeClr val="tx1"/>
                        </a:solidFill>
                        <a:effectLst/>
                        <a:latin typeface="Arial" panose="020B0604020202020204" pitchFamily="34" charset="0"/>
                        <a:ea typeface="+mn-ea"/>
                        <a:cs typeface="+mn-cs"/>
                      </a:endParaRPr>
                    </a:p>
                  </a:txBody>
                  <a:tcPr marT="45717" marB="4571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767760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a:extLst>
              <a:ext uri="{FF2B5EF4-FFF2-40B4-BE49-F238E27FC236}">
                <a16:creationId xmlns:a16="http://schemas.microsoft.com/office/drawing/2014/main" id="{AE972A07-A146-4328-8E7D-BAF9D50C0A60}"/>
              </a:ext>
            </a:extLst>
          </p:cNvPr>
          <p:cNvSpPr>
            <a:spLocks noGrp="1" noChangeArrowheads="1"/>
          </p:cNvSpPr>
          <p:nvPr>
            <p:ph idx="1"/>
          </p:nvPr>
        </p:nvSpPr>
        <p:spPr>
          <a:xfrm>
            <a:off x="1981200" y="1600200"/>
            <a:ext cx="8229600" cy="4997450"/>
          </a:xfrm>
        </p:spPr>
        <p:txBody>
          <a:bodyPr/>
          <a:lstStyle/>
          <a:p>
            <a:pPr algn="r" eaLnBrk="1" hangingPunct="1">
              <a:buFontTx/>
              <a:buNone/>
            </a:pPr>
            <a:r>
              <a:rPr lang="sk-SK" altLang="sk-SK" sz="1400"/>
              <a:t>                                                                                                                </a:t>
            </a:r>
          </a:p>
        </p:txBody>
      </p:sp>
      <p:pic>
        <p:nvPicPr>
          <p:cNvPr id="2" name="Obrázok 1">
            <a:extLst>
              <a:ext uri="{FF2B5EF4-FFF2-40B4-BE49-F238E27FC236}">
                <a16:creationId xmlns:a16="http://schemas.microsoft.com/office/drawing/2014/main" id="{62E170F1-9D8F-4FA4-AC6D-5D4F18EF9772}"/>
              </a:ext>
            </a:extLst>
          </p:cNvPr>
          <p:cNvPicPr>
            <a:picLocks noChangeAspect="1"/>
          </p:cNvPicPr>
          <p:nvPr/>
        </p:nvPicPr>
        <p:blipFill>
          <a:blip r:embed="rId2"/>
          <a:stretch>
            <a:fillRect/>
          </a:stretch>
        </p:blipFill>
        <p:spPr>
          <a:xfrm>
            <a:off x="3215680" y="1196752"/>
            <a:ext cx="5063882" cy="4990092"/>
          </a:xfrm>
          <a:prstGeom prst="rect">
            <a:avLst/>
          </a:prstGeom>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strategic alternatives">
            <a:extLst>
              <a:ext uri="{FF2B5EF4-FFF2-40B4-BE49-F238E27FC236}">
                <a16:creationId xmlns:a16="http://schemas.microsoft.com/office/drawing/2014/main" id="{BCF55C24-D160-4EFA-8B9D-61FDE86D15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376" y="2996952"/>
            <a:ext cx="2857500" cy="2847975"/>
          </a:xfrm>
          <a:prstGeom prst="rect">
            <a:avLst/>
          </a:prstGeom>
          <a:noFill/>
          <a:extLst>
            <a:ext uri="{909E8E84-426E-40DD-AFC4-6F175D3DCCD1}">
              <a14:hiddenFill xmlns:a14="http://schemas.microsoft.com/office/drawing/2010/main">
                <a:solidFill>
                  <a:srgbClr val="FFFFFF"/>
                </a:solidFill>
              </a14:hiddenFill>
            </a:ext>
          </a:extLst>
        </p:spPr>
      </p:pic>
      <p:sp>
        <p:nvSpPr>
          <p:cNvPr id="11266" name="Rectangle 2">
            <a:extLst>
              <a:ext uri="{FF2B5EF4-FFF2-40B4-BE49-F238E27FC236}">
                <a16:creationId xmlns:a16="http://schemas.microsoft.com/office/drawing/2014/main" id="{6F313066-5333-4DB3-BA09-CC8B7351FE29}"/>
              </a:ext>
            </a:extLst>
          </p:cNvPr>
          <p:cNvSpPr>
            <a:spLocks noGrp="1" noChangeArrowheads="1"/>
          </p:cNvSpPr>
          <p:nvPr>
            <p:ph type="title"/>
          </p:nvPr>
        </p:nvSpPr>
        <p:spPr>
          <a:xfrm>
            <a:off x="1640156" y="188640"/>
            <a:ext cx="8911687" cy="1280890"/>
          </a:xfrm>
        </p:spPr>
        <p:txBody>
          <a:bodyPr/>
          <a:lstStyle/>
          <a:p>
            <a:pPr eaLnBrk="1" hangingPunct="1"/>
            <a:r>
              <a:rPr lang="sk-SK" altLang="sk-SK" sz="2800" b="1" dirty="0"/>
              <a:t>STRATEGIC ALTERNATIVES 							</a:t>
            </a:r>
            <a:r>
              <a:rPr lang="sk-SK" altLang="sk-SK" sz="2000" b="1" dirty="0"/>
              <a:t>1</a:t>
            </a:r>
            <a:endParaRPr lang="sk-SK" altLang="sk-SK" b="1" dirty="0"/>
          </a:p>
        </p:txBody>
      </p:sp>
      <p:sp>
        <p:nvSpPr>
          <p:cNvPr id="11267" name="Rectangle 3">
            <a:extLst>
              <a:ext uri="{FF2B5EF4-FFF2-40B4-BE49-F238E27FC236}">
                <a16:creationId xmlns:a16="http://schemas.microsoft.com/office/drawing/2014/main" id="{07FDCF82-04A8-4787-9356-B330F5F22E4E}"/>
              </a:ext>
            </a:extLst>
          </p:cNvPr>
          <p:cNvSpPr>
            <a:spLocks noGrp="1" noChangeArrowheads="1"/>
          </p:cNvSpPr>
          <p:nvPr>
            <p:ph idx="1"/>
          </p:nvPr>
        </p:nvSpPr>
        <p:spPr>
          <a:xfrm>
            <a:off x="3143672" y="908720"/>
            <a:ext cx="8438728" cy="5472113"/>
          </a:xfrm>
        </p:spPr>
        <p:txBody>
          <a:bodyPr>
            <a:normAutofit fontScale="92500" lnSpcReduction="20000"/>
          </a:bodyPr>
          <a:lstStyle/>
          <a:p>
            <a:pPr marL="609600" indent="-609600">
              <a:lnSpc>
                <a:spcPct val="80000"/>
              </a:lnSpc>
              <a:buNone/>
            </a:pPr>
            <a:r>
              <a:rPr lang="en-US" altLang="sk-SK" sz="2000" dirty="0"/>
              <a:t>Concentration</a:t>
            </a:r>
            <a:endParaRPr lang="sk-SK" altLang="sk-SK" sz="2000" dirty="0"/>
          </a:p>
          <a:p>
            <a:pPr marL="609600" indent="-609600">
              <a:lnSpc>
                <a:spcPct val="80000"/>
              </a:lnSpc>
              <a:buNone/>
            </a:pPr>
            <a:r>
              <a:rPr lang="sk-SK" altLang="sk-SK" sz="2000" dirty="0"/>
              <a:t>	</a:t>
            </a:r>
            <a:r>
              <a:rPr lang="en-US" altLang="sk-SK" sz="2000" b="0" dirty="0"/>
              <a:t>Single product strategy in one market. The organization becomes perfect in one activity - producing one</a:t>
            </a:r>
            <a:r>
              <a:rPr lang="sk-SK" altLang="sk-SK" sz="2000" b="0" dirty="0"/>
              <a:t> </a:t>
            </a:r>
            <a:r>
              <a:rPr lang="en-US" altLang="sk-SK" sz="2000" b="0" dirty="0"/>
              <a:t>product or service for a set of specific customers, suitable for smaller businesses. Based on this principle, McDonald developed.</a:t>
            </a:r>
          </a:p>
          <a:p>
            <a:pPr marL="609600" indent="-609600">
              <a:lnSpc>
                <a:spcPct val="80000"/>
              </a:lnSpc>
              <a:buNone/>
            </a:pPr>
            <a:endParaRPr lang="en-US" altLang="sk-SK" sz="2000" b="0" dirty="0"/>
          </a:p>
          <a:p>
            <a:pPr marL="609600" indent="-609600">
              <a:lnSpc>
                <a:spcPct val="80000"/>
              </a:lnSpc>
              <a:buNone/>
            </a:pPr>
            <a:r>
              <a:rPr lang="en-US" altLang="sk-SK" sz="2000" dirty="0"/>
              <a:t>Market development</a:t>
            </a:r>
            <a:endParaRPr lang="sk-SK" altLang="sk-SK" sz="2000" dirty="0"/>
          </a:p>
          <a:p>
            <a:pPr marL="609600" indent="-609600">
              <a:lnSpc>
                <a:spcPct val="80000"/>
              </a:lnSpc>
              <a:buNone/>
            </a:pPr>
            <a:r>
              <a:rPr lang="sk-SK" altLang="sk-SK" sz="2000" dirty="0"/>
              <a:t>	</a:t>
            </a:r>
            <a:r>
              <a:rPr lang="sk-SK" altLang="sk-SK" sz="2000" b="0" dirty="0"/>
              <a:t>T</a:t>
            </a:r>
            <a:r>
              <a:rPr lang="en-US" altLang="sk-SK" sz="2000" b="0" dirty="0"/>
              <a:t>he strategy consists in selling existing, original products in new markets.</a:t>
            </a:r>
          </a:p>
          <a:p>
            <a:pPr marL="609600" indent="-609600">
              <a:lnSpc>
                <a:spcPct val="80000"/>
              </a:lnSpc>
              <a:buNone/>
            </a:pPr>
            <a:endParaRPr lang="en-US" altLang="sk-SK" sz="2000" dirty="0"/>
          </a:p>
          <a:p>
            <a:pPr marL="609600" indent="-609600">
              <a:lnSpc>
                <a:spcPct val="80000"/>
              </a:lnSpc>
              <a:buNone/>
            </a:pPr>
            <a:r>
              <a:rPr lang="en-US" altLang="sk-SK" sz="2000" dirty="0"/>
              <a:t>Product development</a:t>
            </a:r>
            <a:endParaRPr lang="sk-SK" altLang="sk-SK" sz="2000" dirty="0"/>
          </a:p>
          <a:p>
            <a:pPr marL="609600" indent="-609600">
              <a:lnSpc>
                <a:spcPct val="80000"/>
              </a:lnSpc>
              <a:buNone/>
            </a:pPr>
            <a:r>
              <a:rPr lang="sk-SK" altLang="sk-SK" sz="2000" dirty="0"/>
              <a:t>	</a:t>
            </a:r>
            <a:r>
              <a:rPr lang="en-US" altLang="sk-SK" sz="2000" b="0" dirty="0"/>
              <a:t>The strategy involves modifying an existing, original product, or developing a new one that is very similar to that</a:t>
            </a:r>
            <a:r>
              <a:rPr lang="sk-SK" altLang="sk-SK" sz="2000" b="0" dirty="0"/>
              <a:t> </a:t>
            </a:r>
            <a:r>
              <a:rPr lang="en-US" altLang="sk-SK" sz="2000" b="0" dirty="0"/>
              <a:t>original. Particularly suitable where short life cycle products are produced. E.g. washing pills.</a:t>
            </a:r>
          </a:p>
          <a:p>
            <a:pPr marL="609600" indent="-609600">
              <a:lnSpc>
                <a:spcPct val="80000"/>
              </a:lnSpc>
              <a:buNone/>
            </a:pPr>
            <a:endParaRPr lang="en-US" altLang="sk-SK" sz="2000" dirty="0"/>
          </a:p>
          <a:p>
            <a:pPr marL="609600" indent="-609600">
              <a:lnSpc>
                <a:spcPct val="80000"/>
              </a:lnSpc>
              <a:buNone/>
            </a:pPr>
            <a:r>
              <a:rPr lang="en-US" altLang="sk-SK" sz="2000" dirty="0"/>
              <a:t>Innovation</a:t>
            </a:r>
            <a:endParaRPr lang="sk-SK" altLang="sk-SK" sz="2000" dirty="0"/>
          </a:p>
          <a:p>
            <a:pPr marL="609600" indent="-609600">
              <a:lnSpc>
                <a:spcPct val="80000"/>
              </a:lnSpc>
              <a:buNone/>
            </a:pPr>
            <a:r>
              <a:rPr lang="sk-SK" altLang="sk-SK" sz="2000" dirty="0"/>
              <a:t>	</a:t>
            </a:r>
            <a:r>
              <a:rPr lang="en-US" altLang="sk-SK" sz="2000" b="0" dirty="0"/>
              <a:t>The strategy requires the development of a new product based on the original product technology. The motive is to make them out of existing ones</a:t>
            </a:r>
            <a:r>
              <a:rPr lang="sk-SK" altLang="sk-SK" sz="2000" b="0" dirty="0"/>
              <a:t> </a:t>
            </a:r>
            <a:r>
              <a:rPr lang="en-US" altLang="sk-SK" sz="2000" b="0" dirty="0"/>
              <a:t>products obsolete and not prolong their life cycle. Most often it is used in the "high-tech" industry.</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F313066-5333-4DB3-BA09-CC8B7351FE29}"/>
              </a:ext>
            </a:extLst>
          </p:cNvPr>
          <p:cNvSpPr>
            <a:spLocks noGrp="1" noChangeArrowheads="1"/>
          </p:cNvSpPr>
          <p:nvPr>
            <p:ph type="title"/>
          </p:nvPr>
        </p:nvSpPr>
        <p:spPr>
          <a:xfrm>
            <a:off x="2063552" y="268275"/>
            <a:ext cx="8911687" cy="1280890"/>
          </a:xfrm>
        </p:spPr>
        <p:txBody>
          <a:bodyPr/>
          <a:lstStyle/>
          <a:p>
            <a:pPr eaLnBrk="1" hangingPunct="1"/>
            <a:r>
              <a:rPr lang="sk-SK" altLang="sk-SK" sz="2800" b="1" dirty="0"/>
              <a:t>STRATEGIC ALTERNATIVES 							</a:t>
            </a:r>
            <a:r>
              <a:rPr lang="sk-SK" altLang="sk-SK" sz="2000" b="1" dirty="0"/>
              <a:t>2</a:t>
            </a:r>
            <a:endParaRPr lang="sk-SK" altLang="sk-SK" b="1" dirty="0"/>
          </a:p>
        </p:txBody>
      </p:sp>
      <p:sp>
        <p:nvSpPr>
          <p:cNvPr id="11267" name="Rectangle 3">
            <a:extLst>
              <a:ext uri="{FF2B5EF4-FFF2-40B4-BE49-F238E27FC236}">
                <a16:creationId xmlns:a16="http://schemas.microsoft.com/office/drawing/2014/main" id="{07FDCF82-04A8-4787-9356-B330F5F22E4E}"/>
              </a:ext>
            </a:extLst>
          </p:cNvPr>
          <p:cNvSpPr>
            <a:spLocks noGrp="1" noChangeArrowheads="1"/>
          </p:cNvSpPr>
          <p:nvPr>
            <p:ph idx="1"/>
          </p:nvPr>
        </p:nvSpPr>
        <p:spPr>
          <a:xfrm>
            <a:off x="551384" y="908720"/>
            <a:ext cx="11031016" cy="5472113"/>
          </a:xfrm>
        </p:spPr>
        <p:txBody>
          <a:bodyPr>
            <a:normAutofit fontScale="92500" lnSpcReduction="20000"/>
          </a:bodyPr>
          <a:lstStyle/>
          <a:p>
            <a:pPr marL="609600" indent="-609600">
              <a:lnSpc>
                <a:spcPct val="80000"/>
              </a:lnSpc>
              <a:buNone/>
            </a:pPr>
            <a:r>
              <a:rPr lang="en-US" altLang="sk-SK" sz="2000" dirty="0"/>
              <a:t>Horizontal integration</a:t>
            </a:r>
            <a:endParaRPr lang="sk-SK" altLang="sk-SK" sz="2000" dirty="0"/>
          </a:p>
          <a:p>
            <a:pPr marL="609600" indent="-609600">
              <a:lnSpc>
                <a:spcPct val="80000"/>
              </a:lnSpc>
              <a:buNone/>
            </a:pPr>
            <a:r>
              <a:rPr lang="sk-SK" altLang="sk-SK" sz="2000" b="0" dirty="0"/>
              <a:t>	T</a:t>
            </a:r>
            <a:r>
              <a:rPr lang="en-US" altLang="sk-SK" sz="2000" b="0" dirty="0"/>
              <a:t>he strategy is used when there is a need for growth. The strategy is to buy other organizations in the same industry. Possible access</a:t>
            </a:r>
            <a:r>
              <a:rPr lang="sk-SK" altLang="sk-SK" sz="2000" b="0" dirty="0"/>
              <a:t> </a:t>
            </a:r>
            <a:r>
              <a:rPr lang="en-US" altLang="sk-SK" sz="2000" b="0" dirty="0"/>
              <a:t>to new products by markets or technologies.</a:t>
            </a:r>
          </a:p>
          <a:p>
            <a:pPr marL="609600" indent="-609600">
              <a:lnSpc>
                <a:spcPct val="80000"/>
              </a:lnSpc>
              <a:buNone/>
            </a:pPr>
            <a:endParaRPr lang="en-US" altLang="sk-SK" sz="2000" b="0" dirty="0"/>
          </a:p>
          <a:p>
            <a:pPr marL="609600" indent="-609600">
              <a:lnSpc>
                <a:spcPct val="80000"/>
              </a:lnSpc>
              <a:buNone/>
            </a:pPr>
            <a:r>
              <a:rPr lang="en-US" altLang="sk-SK" sz="2000" dirty="0"/>
              <a:t>Vertical integration</a:t>
            </a:r>
            <a:endParaRPr lang="sk-SK" altLang="sk-SK" sz="2000" dirty="0"/>
          </a:p>
          <a:p>
            <a:pPr marL="609600" indent="-609600">
              <a:lnSpc>
                <a:spcPct val="80000"/>
              </a:lnSpc>
              <a:buNone/>
            </a:pPr>
            <a:r>
              <a:rPr lang="sk-SK" altLang="sk-SK" sz="2000" b="0" dirty="0"/>
              <a:t>	I</a:t>
            </a:r>
            <a:r>
              <a:rPr lang="en-US" altLang="sk-SK" sz="2000" b="0" dirty="0"/>
              <a:t>s the strategy where an organization buys or creates organizations that ensure the distribution of its products, supply it</a:t>
            </a:r>
            <a:r>
              <a:rPr lang="sk-SK" altLang="sk-SK" sz="2000" b="0" dirty="0"/>
              <a:t> </a:t>
            </a:r>
            <a:r>
              <a:rPr lang="en-US" altLang="sk-SK" sz="2000" b="0" dirty="0"/>
              <a:t>material, or do both.</a:t>
            </a:r>
          </a:p>
          <a:p>
            <a:pPr marL="609600" indent="-609600">
              <a:lnSpc>
                <a:spcPct val="80000"/>
              </a:lnSpc>
              <a:buNone/>
            </a:pPr>
            <a:endParaRPr lang="en-US" altLang="sk-SK" sz="2000" b="0" dirty="0"/>
          </a:p>
          <a:p>
            <a:pPr marL="609600" indent="-609600">
              <a:lnSpc>
                <a:spcPct val="80000"/>
              </a:lnSpc>
              <a:buNone/>
            </a:pPr>
            <a:r>
              <a:rPr lang="en-US" altLang="sk-SK" sz="2000" dirty="0"/>
              <a:t>Joint venture</a:t>
            </a:r>
            <a:endParaRPr lang="sk-SK" altLang="sk-SK" sz="2000" dirty="0"/>
          </a:p>
          <a:p>
            <a:pPr marL="609600" indent="-609600">
              <a:lnSpc>
                <a:spcPct val="80000"/>
              </a:lnSpc>
              <a:buNone/>
            </a:pPr>
            <a:r>
              <a:rPr lang="sk-SK" altLang="sk-SK" sz="2000" b="0" dirty="0"/>
              <a:t>	I</a:t>
            </a:r>
            <a:r>
              <a:rPr lang="en-US" altLang="sk-SK" sz="2000" b="0" dirty="0"/>
              <a:t>s a strategy that is chosen when two or more organizations do not have enough capacity to make themselves alone</a:t>
            </a:r>
            <a:r>
              <a:rPr lang="sk-SK" altLang="sk-SK" sz="2000" b="0" dirty="0"/>
              <a:t> </a:t>
            </a:r>
            <a:r>
              <a:rPr lang="en-US" altLang="sk-SK" sz="2000" b="0" dirty="0"/>
              <a:t>intention. E.g. if organizations do not have enough resources or share the risk of introducing a new product, and so on.</a:t>
            </a:r>
          </a:p>
          <a:p>
            <a:pPr marL="609600" indent="-609600">
              <a:lnSpc>
                <a:spcPct val="80000"/>
              </a:lnSpc>
              <a:buNone/>
            </a:pPr>
            <a:endParaRPr lang="en-US" altLang="sk-SK" sz="2000" b="0" dirty="0"/>
          </a:p>
          <a:p>
            <a:pPr marL="609600" indent="-609600">
              <a:lnSpc>
                <a:spcPct val="80000"/>
              </a:lnSpc>
              <a:buNone/>
            </a:pPr>
            <a:r>
              <a:rPr lang="en-US" altLang="sk-SK" sz="2000" dirty="0"/>
              <a:t>Concentrated Diversification</a:t>
            </a:r>
            <a:endParaRPr lang="sk-SK" altLang="sk-SK" sz="2000" dirty="0"/>
          </a:p>
          <a:p>
            <a:pPr marL="609600" indent="-609600">
              <a:lnSpc>
                <a:spcPct val="80000"/>
              </a:lnSpc>
              <a:buNone/>
            </a:pPr>
            <a:r>
              <a:rPr lang="sk-SK" altLang="sk-SK" sz="2000" b="0" dirty="0"/>
              <a:t>	</a:t>
            </a:r>
            <a:r>
              <a:rPr lang="en-US" altLang="sk-SK" sz="2000" b="0" dirty="0"/>
              <a:t>The strategy consists in creating or purchasing organizations that produce or distribute related </a:t>
            </a:r>
            <a:r>
              <a:rPr lang="en-US" altLang="sk-SK" sz="2000" b="0" dirty="0" err="1"/>
              <a:t>products.It</a:t>
            </a:r>
            <a:r>
              <a:rPr lang="en-US" altLang="sk-SK" sz="2000" b="0" dirty="0"/>
              <a:t> is used when there is a presumption of joint customers for the products or distribution channels, or joint suppliers, and so </a:t>
            </a:r>
            <a:r>
              <a:rPr lang="en-US" altLang="sk-SK" sz="2000" b="0" dirty="0" err="1"/>
              <a:t>on.E.g</a:t>
            </a:r>
            <a:r>
              <a:rPr lang="en-US" altLang="sk-SK" sz="2000" b="0" dirty="0"/>
              <a:t>. purchase of Minute Maid and Taylor Wines</a:t>
            </a:r>
            <a:r>
              <a:rPr lang="sk-SK" altLang="sk-SK" sz="2000" b="0" dirty="0"/>
              <a:t> </a:t>
            </a:r>
            <a:r>
              <a:rPr lang="sk-SK" altLang="sk-SK" sz="2000" b="0" dirty="0" err="1"/>
              <a:t>with</a:t>
            </a:r>
            <a:r>
              <a:rPr lang="en-US" altLang="sk-SK" sz="2000" b="0" dirty="0"/>
              <a:t> Coca-Col</a:t>
            </a:r>
            <a:r>
              <a:rPr lang="sk-SK" altLang="sk-SK" sz="2000" b="0" dirty="0"/>
              <a:t>a</a:t>
            </a:r>
            <a:r>
              <a:rPr lang="en-US" altLang="sk-SK" sz="2000" b="0" dirty="0"/>
              <a:t> (joint product), production of coils, pillars and lighters for one</a:t>
            </a:r>
            <a:r>
              <a:rPr lang="sk-SK" altLang="sk-SK" sz="2000" b="0" dirty="0"/>
              <a:t> </a:t>
            </a:r>
            <a:r>
              <a:rPr lang="en-US" altLang="sk-SK" sz="2000" b="0" dirty="0"/>
              <a:t>use of Bic (common technology), sale of lawn mowers in summer and sale of snow removers in winter.</a:t>
            </a:r>
          </a:p>
        </p:txBody>
      </p:sp>
    </p:spTree>
    <p:extLst>
      <p:ext uri="{BB962C8B-B14F-4D97-AF65-F5344CB8AC3E}">
        <p14:creationId xmlns:p14="http://schemas.microsoft.com/office/powerpoint/2010/main" val="86907251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F313066-5333-4DB3-BA09-CC8B7351FE29}"/>
              </a:ext>
            </a:extLst>
          </p:cNvPr>
          <p:cNvSpPr>
            <a:spLocks noGrp="1" noChangeArrowheads="1"/>
          </p:cNvSpPr>
          <p:nvPr>
            <p:ph type="title"/>
          </p:nvPr>
        </p:nvSpPr>
        <p:spPr>
          <a:xfrm>
            <a:off x="2639616" y="188640"/>
            <a:ext cx="8911687" cy="1280890"/>
          </a:xfrm>
        </p:spPr>
        <p:txBody>
          <a:bodyPr/>
          <a:lstStyle/>
          <a:p>
            <a:pPr eaLnBrk="1" hangingPunct="1"/>
            <a:r>
              <a:rPr lang="sk-SK" altLang="sk-SK" sz="2800" b="1" dirty="0"/>
              <a:t>STRATEGIC ALTERNATIVES 							</a:t>
            </a:r>
            <a:r>
              <a:rPr lang="sk-SK" altLang="sk-SK" sz="2000" b="1" dirty="0"/>
              <a:t>3</a:t>
            </a:r>
            <a:endParaRPr lang="sk-SK" altLang="sk-SK" b="1" dirty="0"/>
          </a:p>
        </p:txBody>
      </p:sp>
      <p:sp>
        <p:nvSpPr>
          <p:cNvPr id="11267" name="Rectangle 3">
            <a:extLst>
              <a:ext uri="{FF2B5EF4-FFF2-40B4-BE49-F238E27FC236}">
                <a16:creationId xmlns:a16="http://schemas.microsoft.com/office/drawing/2014/main" id="{07FDCF82-04A8-4787-9356-B330F5F22E4E}"/>
              </a:ext>
            </a:extLst>
          </p:cNvPr>
          <p:cNvSpPr>
            <a:spLocks noGrp="1" noChangeArrowheads="1"/>
          </p:cNvSpPr>
          <p:nvPr>
            <p:ph idx="1"/>
          </p:nvPr>
        </p:nvSpPr>
        <p:spPr>
          <a:xfrm>
            <a:off x="767408" y="980728"/>
            <a:ext cx="10153128" cy="5472113"/>
          </a:xfrm>
        </p:spPr>
        <p:txBody>
          <a:bodyPr>
            <a:normAutofit fontScale="92500" lnSpcReduction="10000"/>
          </a:bodyPr>
          <a:lstStyle/>
          <a:p>
            <a:pPr marL="609600" indent="-609600">
              <a:lnSpc>
                <a:spcPct val="80000"/>
              </a:lnSpc>
              <a:buNone/>
            </a:pPr>
            <a:r>
              <a:rPr lang="en-US" altLang="sk-SK" sz="2000" dirty="0"/>
              <a:t>Composite diversification</a:t>
            </a:r>
            <a:endParaRPr lang="sk-SK" altLang="sk-SK" sz="2000" dirty="0"/>
          </a:p>
          <a:p>
            <a:pPr marL="609600" indent="-609600">
              <a:lnSpc>
                <a:spcPct val="80000"/>
              </a:lnSpc>
              <a:buNone/>
            </a:pPr>
            <a:r>
              <a:rPr lang="sk-SK" altLang="sk-SK" sz="2000" b="0" dirty="0"/>
              <a:t>	</a:t>
            </a:r>
            <a:r>
              <a:rPr lang="sk-SK" altLang="sk-SK" sz="2000" b="0" dirty="0" err="1"/>
              <a:t>Is</a:t>
            </a:r>
            <a:r>
              <a:rPr lang="en-US" altLang="sk-SK" sz="2000" b="0" dirty="0"/>
              <a:t> when an organization produces or purchases organizations that produce or distribute unrelated products</a:t>
            </a:r>
            <a:r>
              <a:rPr lang="sk-SK" altLang="sk-SK" sz="2000" b="0" dirty="0"/>
              <a:t> - </a:t>
            </a:r>
            <a:r>
              <a:rPr lang="en-US" altLang="sk-SK" sz="2000" b="0" dirty="0"/>
              <a:t>E.g. Toshiba manufactures, besides consumer electronics, shoemakers, air conditioning, medical devices, ships, and atomic power plants.</a:t>
            </a:r>
          </a:p>
          <a:p>
            <a:pPr marL="609600" indent="-609600">
              <a:lnSpc>
                <a:spcPct val="80000"/>
              </a:lnSpc>
              <a:buNone/>
            </a:pPr>
            <a:endParaRPr lang="en-US" altLang="sk-SK" sz="2000" dirty="0"/>
          </a:p>
          <a:p>
            <a:pPr marL="609600" indent="-609600">
              <a:lnSpc>
                <a:spcPct val="80000"/>
              </a:lnSpc>
              <a:buNone/>
            </a:pPr>
            <a:r>
              <a:rPr lang="en-US" altLang="sk-SK" sz="2000" dirty="0"/>
              <a:t>Reducing</a:t>
            </a:r>
            <a:endParaRPr lang="sk-SK" altLang="sk-SK" sz="2000" dirty="0"/>
          </a:p>
          <a:p>
            <a:pPr marL="609600" indent="-609600">
              <a:lnSpc>
                <a:spcPct val="80000"/>
              </a:lnSpc>
              <a:buNone/>
            </a:pPr>
            <a:r>
              <a:rPr lang="sk-SK" altLang="sk-SK" sz="2000" b="0" dirty="0"/>
              <a:t>	U</a:t>
            </a:r>
            <a:r>
              <a:rPr lang="en-US" altLang="sk-SK" sz="2000" b="0" dirty="0"/>
              <a:t>sed if performance drops due to internal flaws and external threats. It is often a matter of decline</a:t>
            </a:r>
            <a:r>
              <a:rPr lang="sk-SK" altLang="sk-SK" sz="2000" b="0" dirty="0"/>
              <a:t> </a:t>
            </a:r>
            <a:r>
              <a:rPr lang="en-US" altLang="sk-SK" sz="2000" b="0" dirty="0"/>
              <a:t>labor and management, spending on research, marketing, salaries, travel and supplies.</a:t>
            </a:r>
          </a:p>
          <a:p>
            <a:pPr marL="609600" indent="-609600">
              <a:lnSpc>
                <a:spcPct val="80000"/>
              </a:lnSpc>
              <a:buNone/>
            </a:pPr>
            <a:endParaRPr lang="en-US" altLang="sk-SK" sz="2000" dirty="0"/>
          </a:p>
          <a:p>
            <a:pPr marL="609600" indent="-609600">
              <a:lnSpc>
                <a:spcPct val="80000"/>
              </a:lnSpc>
              <a:buNone/>
            </a:pPr>
            <a:r>
              <a:rPr lang="en-US" altLang="sk-SK" sz="2000" dirty="0"/>
              <a:t>Breakdown</a:t>
            </a:r>
            <a:endParaRPr lang="sk-SK" altLang="sk-SK" sz="2000" dirty="0"/>
          </a:p>
          <a:p>
            <a:pPr marL="609600" indent="-609600">
              <a:lnSpc>
                <a:spcPct val="80000"/>
              </a:lnSpc>
              <a:buNone/>
            </a:pPr>
            <a:r>
              <a:rPr lang="sk-SK" altLang="sk-SK" sz="2000" b="0" dirty="0"/>
              <a:t>	O</a:t>
            </a:r>
            <a:r>
              <a:rPr lang="en-US" altLang="sk-SK" sz="2000" b="0" dirty="0" err="1"/>
              <a:t>ccurs</a:t>
            </a:r>
            <a:r>
              <a:rPr lang="en-US" altLang="sk-SK" sz="2000" b="0" dirty="0"/>
              <a:t> when management decides to sell part of the organization. The reason may be the poor performance of the organizational unit that is</a:t>
            </a:r>
            <a:r>
              <a:rPr lang="sk-SK" altLang="sk-SK" sz="2000" b="0" dirty="0"/>
              <a:t> </a:t>
            </a:r>
            <a:r>
              <a:rPr lang="en-US" altLang="sk-SK" sz="2000" b="0" dirty="0"/>
              <a:t>can not improve, or an organization needs cash to support other activities or projects.</a:t>
            </a:r>
          </a:p>
          <a:p>
            <a:pPr marL="609600" indent="-609600">
              <a:lnSpc>
                <a:spcPct val="80000"/>
              </a:lnSpc>
              <a:buNone/>
            </a:pPr>
            <a:endParaRPr lang="en-US" altLang="sk-SK" sz="2000" dirty="0"/>
          </a:p>
          <a:p>
            <a:pPr marL="609600" indent="-609600">
              <a:lnSpc>
                <a:spcPct val="80000"/>
              </a:lnSpc>
              <a:buNone/>
            </a:pPr>
            <a:r>
              <a:rPr lang="en-US" altLang="sk-SK" sz="2000" dirty="0"/>
              <a:t>Liquidation - bankruptcy. </a:t>
            </a:r>
            <a:endParaRPr lang="sk-SK" altLang="sk-SK" sz="2000" dirty="0"/>
          </a:p>
          <a:p>
            <a:pPr marL="609600" indent="-609600">
              <a:lnSpc>
                <a:spcPct val="80000"/>
              </a:lnSpc>
              <a:buNone/>
            </a:pPr>
            <a:r>
              <a:rPr lang="sk-SK" altLang="sk-SK" sz="2000" b="0" dirty="0"/>
              <a:t>	</a:t>
            </a:r>
            <a:r>
              <a:rPr lang="en-US" altLang="sk-SK" sz="2000" b="0" dirty="0"/>
              <a:t>Under certain circumstances, it is essential and it is possible to obtain good money in good time and invest them again in</a:t>
            </a:r>
            <a:r>
              <a:rPr lang="sk-SK" altLang="sk-SK" sz="2000" b="0" dirty="0"/>
              <a:t> </a:t>
            </a:r>
            <a:r>
              <a:rPr lang="en-US" altLang="sk-SK" sz="2000" b="0" dirty="0"/>
              <a:t>more promising projects.</a:t>
            </a:r>
            <a:endParaRPr lang="sk-SK" altLang="sk-SK" sz="2000" b="0" dirty="0"/>
          </a:p>
        </p:txBody>
      </p:sp>
    </p:spTree>
    <p:extLst>
      <p:ext uri="{BB962C8B-B14F-4D97-AF65-F5344CB8AC3E}">
        <p14:creationId xmlns:p14="http://schemas.microsoft.com/office/powerpoint/2010/main" val="4155627911"/>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4">
            <a:extLst>
              <a:ext uri="{FF2B5EF4-FFF2-40B4-BE49-F238E27FC236}">
                <a16:creationId xmlns:a16="http://schemas.microsoft.com/office/drawing/2014/main" id="{ED5C1B61-D4BF-4A2C-A9AA-8127B0500885}"/>
              </a:ext>
            </a:extLst>
          </p:cNvPr>
          <p:cNvSpPr>
            <a:spLocks noChangeArrowheads="1"/>
          </p:cNvSpPr>
          <p:nvPr/>
        </p:nvSpPr>
        <p:spPr bwMode="auto">
          <a:xfrm>
            <a:off x="4331328" y="501527"/>
            <a:ext cx="4176455" cy="792162"/>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400" b="1" dirty="0">
                <a:solidFill>
                  <a:schemeClr val="bg1"/>
                </a:solidFill>
                <a:latin typeface="+mj-lt"/>
              </a:rPr>
              <a:t>Vision about company mission</a:t>
            </a:r>
          </a:p>
          <a:p>
            <a:pPr algn="ctr" eaLnBrk="1" hangingPunct="1">
              <a:spcBef>
                <a:spcPct val="0"/>
              </a:spcBef>
              <a:buFontTx/>
              <a:buNone/>
            </a:pPr>
            <a:r>
              <a:rPr lang="sk-SK" altLang="sk-SK" sz="1400" b="1" dirty="0">
                <a:solidFill>
                  <a:schemeClr val="bg1"/>
                </a:solidFill>
                <a:latin typeface="+mj-lt"/>
              </a:rPr>
              <a:t>a</a:t>
            </a:r>
            <a:r>
              <a:rPr lang="en-US" altLang="sk-SK" sz="1400" b="1" dirty="0" err="1">
                <a:solidFill>
                  <a:schemeClr val="bg1"/>
                </a:solidFill>
                <a:latin typeface="+mj-lt"/>
              </a:rPr>
              <a:t>nd</a:t>
            </a:r>
            <a:r>
              <a:rPr lang="en-US" altLang="sk-SK" sz="1400" b="1" dirty="0">
                <a:solidFill>
                  <a:schemeClr val="bg1"/>
                </a:solidFill>
                <a:latin typeface="+mj-lt"/>
              </a:rPr>
              <a:t> the development of the company</a:t>
            </a:r>
            <a:endParaRPr lang="sk-SK" altLang="sk-SK" sz="1400" b="1" dirty="0">
              <a:solidFill>
                <a:schemeClr val="bg1"/>
              </a:solidFill>
              <a:latin typeface="+mj-lt"/>
            </a:endParaRPr>
          </a:p>
        </p:txBody>
      </p:sp>
      <p:sp>
        <p:nvSpPr>
          <p:cNvPr id="13316" name="Rectangle 5">
            <a:extLst>
              <a:ext uri="{FF2B5EF4-FFF2-40B4-BE49-F238E27FC236}">
                <a16:creationId xmlns:a16="http://schemas.microsoft.com/office/drawing/2014/main" id="{AA6E415B-9088-4DF7-A5E8-68B3117B5EDD}"/>
              </a:ext>
            </a:extLst>
          </p:cNvPr>
          <p:cNvSpPr>
            <a:spLocks noChangeArrowheads="1"/>
          </p:cNvSpPr>
          <p:nvPr/>
        </p:nvSpPr>
        <p:spPr bwMode="auto">
          <a:xfrm>
            <a:off x="5592247" y="1555278"/>
            <a:ext cx="1799699"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400" b="1" dirty="0" err="1">
                <a:solidFill>
                  <a:schemeClr val="bg1"/>
                </a:solidFill>
                <a:latin typeface="+mj-lt"/>
              </a:rPr>
              <a:t>Strategic</a:t>
            </a:r>
            <a:r>
              <a:rPr lang="sk-SK" altLang="sk-SK" sz="1400" b="1" dirty="0">
                <a:solidFill>
                  <a:schemeClr val="bg1"/>
                </a:solidFill>
                <a:latin typeface="+mj-lt"/>
              </a:rPr>
              <a:t> </a:t>
            </a:r>
            <a:r>
              <a:rPr lang="sk-SK" altLang="sk-SK" sz="1400" b="1" dirty="0" err="1">
                <a:solidFill>
                  <a:schemeClr val="bg1"/>
                </a:solidFill>
                <a:latin typeface="+mj-lt"/>
              </a:rPr>
              <a:t>goals</a:t>
            </a:r>
            <a:r>
              <a:rPr lang="sk-SK" altLang="sk-SK" sz="1400" b="1" dirty="0">
                <a:solidFill>
                  <a:schemeClr val="bg1"/>
                </a:solidFill>
                <a:latin typeface="+mj-lt"/>
              </a:rPr>
              <a:t>:</a:t>
            </a:r>
          </a:p>
          <a:p>
            <a:pPr marL="171450" indent="-171450" algn="ctr" eaLnBrk="1" hangingPunct="1">
              <a:spcBef>
                <a:spcPct val="0"/>
              </a:spcBef>
            </a:pPr>
            <a:r>
              <a:rPr lang="sk-SK" altLang="sk-SK" sz="1400" b="1" dirty="0" err="1">
                <a:solidFill>
                  <a:schemeClr val="bg1"/>
                </a:solidFill>
                <a:latin typeface="+mj-lt"/>
              </a:rPr>
              <a:t>company</a:t>
            </a:r>
            <a:endParaRPr lang="sk-SK" altLang="sk-SK" sz="1400" b="1" dirty="0">
              <a:solidFill>
                <a:schemeClr val="bg1"/>
              </a:solidFill>
              <a:latin typeface="+mj-lt"/>
            </a:endParaRPr>
          </a:p>
          <a:p>
            <a:pPr marL="171450" indent="-171450" algn="ctr" eaLnBrk="1" hangingPunct="1">
              <a:spcBef>
                <a:spcPct val="0"/>
              </a:spcBef>
            </a:pPr>
            <a:r>
              <a:rPr lang="sk-SK" altLang="sk-SK" sz="1400" b="1" dirty="0">
                <a:solidFill>
                  <a:schemeClr val="bg1"/>
                </a:solidFill>
                <a:latin typeface="+mj-lt"/>
              </a:rPr>
              <a:t>marketing</a:t>
            </a:r>
          </a:p>
        </p:txBody>
      </p:sp>
      <p:sp>
        <p:nvSpPr>
          <p:cNvPr id="13317" name="Rectangle 6">
            <a:extLst>
              <a:ext uri="{FF2B5EF4-FFF2-40B4-BE49-F238E27FC236}">
                <a16:creationId xmlns:a16="http://schemas.microsoft.com/office/drawing/2014/main" id="{BA9B4402-1BEB-4632-8E0D-A617EFCDB6FE}"/>
              </a:ext>
            </a:extLst>
          </p:cNvPr>
          <p:cNvSpPr>
            <a:spLocks noChangeArrowheads="1"/>
          </p:cNvSpPr>
          <p:nvPr/>
        </p:nvSpPr>
        <p:spPr bwMode="auto">
          <a:xfrm>
            <a:off x="2423592" y="2924944"/>
            <a:ext cx="8064500" cy="358775"/>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400" b="1" dirty="0" err="1">
                <a:solidFill>
                  <a:schemeClr val="bg1"/>
                </a:solidFill>
                <a:latin typeface="+mj-lt"/>
              </a:rPr>
              <a:t>The</a:t>
            </a:r>
            <a:r>
              <a:rPr lang="sk-SK" altLang="sk-SK" sz="1400" b="1" dirty="0">
                <a:solidFill>
                  <a:schemeClr val="bg1"/>
                </a:solidFill>
                <a:latin typeface="+mj-lt"/>
              </a:rPr>
              <a:t> </a:t>
            </a:r>
            <a:r>
              <a:rPr lang="sk-SK" altLang="sk-SK" sz="1400" b="1" dirty="0" err="1">
                <a:solidFill>
                  <a:schemeClr val="bg1"/>
                </a:solidFill>
                <a:latin typeface="+mj-lt"/>
              </a:rPr>
              <a:t>company</a:t>
            </a:r>
            <a:r>
              <a:rPr lang="sk-SK" altLang="sk-SK" sz="1400" b="1" dirty="0">
                <a:solidFill>
                  <a:schemeClr val="bg1"/>
                </a:solidFill>
                <a:latin typeface="+mj-lt"/>
              </a:rPr>
              <a:t> </a:t>
            </a:r>
            <a:r>
              <a:rPr lang="sk-SK" altLang="sk-SK" sz="1400" b="1" dirty="0" err="1">
                <a:solidFill>
                  <a:schemeClr val="bg1"/>
                </a:solidFill>
                <a:latin typeface="+mj-lt"/>
              </a:rPr>
              <a:t>strategy</a:t>
            </a:r>
            <a:r>
              <a:rPr lang="sk-SK" altLang="sk-SK" sz="1400" b="1" dirty="0">
                <a:solidFill>
                  <a:schemeClr val="bg1"/>
                </a:solidFill>
                <a:latin typeface="+mj-lt"/>
              </a:rPr>
              <a:t> </a:t>
            </a:r>
            <a:r>
              <a:rPr lang="sk-SK" altLang="sk-SK" sz="1400" b="1" dirty="0" err="1">
                <a:solidFill>
                  <a:schemeClr val="bg1"/>
                </a:solidFill>
                <a:latin typeface="+mj-lt"/>
              </a:rPr>
              <a:t>developing</a:t>
            </a:r>
            <a:endParaRPr lang="sk-SK" altLang="sk-SK" sz="1400" b="1" dirty="0">
              <a:solidFill>
                <a:schemeClr val="bg1"/>
              </a:solidFill>
              <a:latin typeface="+mj-lt"/>
            </a:endParaRPr>
          </a:p>
        </p:txBody>
      </p:sp>
      <p:sp>
        <p:nvSpPr>
          <p:cNvPr id="13318" name="Rectangle 7">
            <a:extLst>
              <a:ext uri="{FF2B5EF4-FFF2-40B4-BE49-F238E27FC236}">
                <a16:creationId xmlns:a16="http://schemas.microsoft.com/office/drawing/2014/main" id="{BFB5D684-52CA-4AC5-9D65-42F01D664C20}"/>
              </a:ext>
            </a:extLst>
          </p:cNvPr>
          <p:cNvSpPr>
            <a:spLocks noChangeArrowheads="1"/>
          </p:cNvSpPr>
          <p:nvPr/>
        </p:nvSpPr>
        <p:spPr bwMode="auto">
          <a:xfrm>
            <a:off x="1343274" y="3283719"/>
            <a:ext cx="2664966" cy="1871663"/>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400" b="1" dirty="0">
                <a:solidFill>
                  <a:schemeClr val="bg1"/>
                </a:solidFill>
                <a:latin typeface="+mj-lt"/>
              </a:rPr>
              <a:t>Decision on </a:t>
            </a:r>
            <a:r>
              <a:rPr lang="sk-SK" altLang="sk-SK" sz="1400" b="1" dirty="0">
                <a:solidFill>
                  <a:schemeClr val="bg1"/>
                </a:solidFill>
                <a:latin typeface="+mj-lt"/>
              </a:rPr>
              <a:t>rate</a:t>
            </a:r>
            <a:r>
              <a:rPr lang="en-US" altLang="sk-SK" sz="1400" b="1" dirty="0">
                <a:solidFill>
                  <a:schemeClr val="bg1"/>
                </a:solidFill>
                <a:latin typeface="+mj-lt"/>
              </a:rPr>
              <a:t> </a:t>
            </a:r>
            <a:r>
              <a:rPr lang="sk-SK" altLang="sk-SK" sz="1400" b="1" dirty="0">
                <a:solidFill>
                  <a:schemeClr val="bg1"/>
                </a:solidFill>
                <a:latin typeface="+mj-lt"/>
              </a:rPr>
              <a:t>of </a:t>
            </a:r>
          </a:p>
          <a:p>
            <a:pPr algn="ctr" eaLnBrk="1" hangingPunct="1">
              <a:spcBef>
                <a:spcPct val="0"/>
              </a:spcBef>
              <a:buFontTx/>
              <a:buNone/>
            </a:pPr>
            <a:r>
              <a:rPr lang="en-US" altLang="sk-SK" sz="1400" b="1" dirty="0">
                <a:solidFill>
                  <a:schemeClr val="bg1"/>
                </a:solidFill>
                <a:latin typeface="+mj-lt"/>
              </a:rPr>
              <a:t>the company</a:t>
            </a:r>
            <a:r>
              <a:rPr lang="sk-SK" altLang="sk-SK" sz="1400" b="1" dirty="0">
                <a:solidFill>
                  <a:schemeClr val="bg1"/>
                </a:solidFill>
                <a:latin typeface="+mj-lt"/>
              </a:rPr>
              <a:t> q</a:t>
            </a:r>
            <a:r>
              <a:rPr lang="en-US" altLang="sk-SK" sz="1400" b="1" dirty="0" err="1">
                <a:solidFill>
                  <a:schemeClr val="bg1"/>
                </a:solidFill>
                <a:latin typeface="+mj-lt"/>
              </a:rPr>
              <a:t>uality</a:t>
            </a:r>
            <a:r>
              <a:rPr lang="sk-SK" altLang="sk-SK" sz="1400" b="1" dirty="0">
                <a:solidFill>
                  <a:schemeClr val="bg1"/>
                </a:solidFill>
                <a:latin typeface="+mj-lt"/>
              </a:rPr>
              <a:t> </a:t>
            </a:r>
            <a:r>
              <a:rPr lang="en-US" altLang="sk-SK" sz="1400" b="1" dirty="0">
                <a:solidFill>
                  <a:schemeClr val="bg1"/>
                </a:solidFill>
                <a:latin typeface="+mj-lt"/>
              </a:rPr>
              <a:t>growth </a:t>
            </a:r>
            <a:endParaRPr lang="sk-SK" altLang="sk-SK" sz="1400" b="1" dirty="0">
              <a:solidFill>
                <a:schemeClr val="bg1"/>
              </a:solidFill>
              <a:latin typeface="+mj-lt"/>
            </a:endParaRPr>
          </a:p>
        </p:txBody>
      </p:sp>
      <p:sp>
        <p:nvSpPr>
          <p:cNvPr id="13319" name="Rectangle 8">
            <a:extLst>
              <a:ext uri="{FF2B5EF4-FFF2-40B4-BE49-F238E27FC236}">
                <a16:creationId xmlns:a16="http://schemas.microsoft.com/office/drawing/2014/main" id="{12CC6481-1893-40BF-89EF-826A5A3020E8}"/>
              </a:ext>
            </a:extLst>
          </p:cNvPr>
          <p:cNvSpPr>
            <a:spLocks noChangeArrowheads="1"/>
          </p:cNvSpPr>
          <p:nvPr/>
        </p:nvSpPr>
        <p:spPr bwMode="auto">
          <a:xfrm>
            <a:off x="9192146" y="3284015"/>
            <a:ext cx="2376363" cy="1871663"/>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400" b="1" dirty="0" err="1">
                <a:solidFill>
                  <a:schemeClr val="bg1"/>
                </a:solidFill>
                <a:latin typeface="+mj-lt"/>
              </a:rPr>
              <a:t>Company</a:t>
            </a:r>
            <a:r>
              <a:rPr lang="sk-SK" altLang="sk-SK" sz="1400" b="1" dirty="0">
                <a:solidFill>
                  <a:schemeClr val="bg1"/>
                </a:solidFill>
                <a:latin typeface="+mj-lt"/>
              </a:rPr>
              <a:t> </a:t>
            </a:r>
            <a:r>
              <a:rPr lang="sk-SK" altLang="sk-SK" sz="1400" b="1" dirty="0" err="1">
                <a:solidFill>
                  <a:schemeClr val="bg1"/>
                </a:solidFill>
                <a:latin typeface="+mj-lt"/>
              </a:rPr>
              <a:t>ideas</a:t>
            </a:r>
            <a:endParaRPr lang="sk-SK" altLang="sk-SK" sz="1400" b="1" dirty="0">
              <a:solidFill>
                <a:schemeClr val="bg1"/>
              </a:solidFill>
              <a:latin typeface="+mj-lt"/>
            </a:endParaRPr>
          </a:p>
        </p:txBody>
      </p:sp>
      <p:sp>
        <p:nvSpPr>
          <p:cNvPr id="13320" name="Rectangle 9">
            <a:extLst>
              <a:ext uri="{FF2B5EF4-FFF2-40B4-BE49-F238E27FC236}">
                <a16:creationId xmlns:a16="http://schemas.microsoft.com/office/drawing/2014/main" id="{D8DC903D-B951-48DA-AFE6-1441D0B6EE9D}"/>
              </a:ext>
            </a:extLst>
          </p:cNvPr>
          <p:cNvSpPr>
            <a:spLocks noChangeArrowheads="1"/>
          </p:cNvSpPr>
          <p:nvPr/>
        </p:nvSpPr>
        <p:spPr bwMode="auto">
          <a:xfrm>
            <a:off x="4008241" y="3283719"/>
            <a:ext cx="5183902" cy="1871663"/>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400" b="1" dirty="0">
                <a:solidFill>
                  <a:schemeClr val="bg1"/>
                </a:solidFill>
                <a:latin typeface="+mj-lt"/>
              </a:rPr>
              <a:t>Determining the strategic product portfolio of the company:</a:t>
            </a:r>
          </a:p>
          <a:p>
            <a:pPr algn="ctr" eaLnBrk="1" hangingPunct="1">
              <a:spcBef>
                <a:spcPct val="0"/>
              </a:spcBef>
              <a:buFontTx/>
              <a:buNone/>
            </a:pPr>
            <a:r>
              <a:rPr lang="en-US" altLang="sk-SK" sz="1400" b="1" dirty="0">
                <a:solidFill>
                  <a:schemeClr val="bg1"/>
                </a:solidFill>
                <a:latin typeface="+mj-lt"/>
              </a:rPr>
              <a:t>defining business units</a:t>
            </a:r>
          </a:p>
          <a:p>
            <a:pPr algn="ctr" eaLnBrk="1" hangingPunct="1">
              <a:spcBef>
                <a:spcPct val="0"/>
              </a:spcBef>
              <a:buFontTx/>
              <a:buNone/>
            </a:pPr>
            <a:r>
              <a:rPr lang="en-US" altLang="sk-SK" sz="1400" b="1" dirty="0">
                <a:solidFill>
                  <a:schemeClr val="bg1"/>
                </a:solidFill>
                <a:latin typeface="+mj-lt"/>
              </a:rPr>
              <a:t>  analysis of an existing portfolio</a:t>
            </a:r>
          </a:p>
          <a:p>
            <a:pPr algn="ctr" eaLnBrk="1" hangingPunct="1">
              <a:spcBef>
                <a:spcPct val="0"/>
              </a:spcBef>
              <a:buFontTx/>
              <a:buNone/>
            </a:pPr>
            <a:r>
              <a:rPr lang="en-US" altLang="sk-SK" sz="1400" b="1" dirty="0">
                <a:solidFill>
                  <a:schemeClr val="bg1"/>
                </a:solidFill>
                <a:latin typeface="+mj-lt"/>
              </a:rPr>
              <a:t>  processing the growth strategy, respectively</a:t>
            </a:r>
            <a:endParaRPr lang="sk-SK" altLang="sk-SK" sz="1400" b="1" dirty="0">
              <a:solidFill>
                <a:schemeClr val="bg1"/>
              </a:solidFill>
              <a:latin typeface="+mj-lt"/>
            </a:endParaRPr>
          </a:p>
          <a:p>
            <a:pPr algn="ctr" eaLnBrk="1" hangingPunct="1">
              <a:spcBef>
                <a:spcPct val="0"/>
              </a:spcBef>
              <a:buFontTx/>
              <a:buNone/>
            </a:pPr>
            <a:r>
              <a:rPr lang="en-US" altLang="sk-SK" sz="1400" b="1" dirty="0">
                <a:solidFill>
                  <a:schemeClr val="bg1"/>
                </a:solidFill>
                <a:latin typeface="+mj-lt"/>
              </a:rPr>
              <a:t>strategic corporate portfolio</a:t>
            </a:r>
            <a:endParaRPr lang="sk-SK" altLang="sk-SK" sz="1400" b="1" dirty="0">
              <a:solidFill>
                <a:schemeClr val="bg1"/>
              </a:solidFill>
              <a:latin typeface="+mj-lt"/>
            </a:endParaRPr>
          </a:p>
        </p:txBody>
      </p:sp>
      <p:sp>
        <p:nvSpPr>
          <p:cNvPr id="13321" name="Rectangle 10">
            <a:extLst>
              <a:ext uri="{FF2B5EF4-FFF2-40B4-BE49-F238E27FC236}">
                <a16:creationId xmlns:a16="http://schemas.microsoft.com/office/drawing/2014/main" id="{B7DBF0A5-3E11-4F16-8C9C-63019042A7E3}"/>
              </a:ext>
            </a:extLst>
          </p:cNvPr>
          <p:cNvSpPr>
            <a:spLocks noChangeArrowheads="1"/>
          </p:cNvSpPr>
          <p:nvPr/>
        </p:nvSpPr>
        <p:spPr bwMode="auto">
          <a:xfrm>
            <a:off x="2495029" y="5470079"/>
            <a:ext cx="7993061" cy="625475"/>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400" b="1" dirty="0">
                <a:solidFill>
                  <a:schemeClr val="bg1"/>
                </a:solidFill>
                <a:latin typeface="+mj-lt"/>
              </a:rPr>
              <a:t>Development of detailed marketing, production, financial and other plans</a:t>
            </a:r>
          </a:p>
          <a:p>
            <a:pPr algn="ctr" eaLnBrk="1" hangingPunct="1">
              <a:spcBef>
                <a:spcPct val="0"/>
              </a:spcBef>
              <a:buFontTx/>
              <a:buNone/>
            </a:pPr>
            <a:r>
              <a:rPr lang="en-US" altLang="sk-SK" sz="1400" b="1" dirty="0">
                <a:solidFill>
                  <a:schemeClr val="bg1"/>
                </a:solidFill>
                <a:latin typeface="+mj-lt"/>
              </a:rPr>
              <a:t>business</a:t>
            </a:r>
            <a:endParaRPr lang="sk-SK" altLang="sk-SK" sz="1400" b="1" dirty="0">
              <a:solidFill>
                <a:schemeClr val="bg1"/>
              </a:solidFill>
              <a:latin typeface="+mj-lt"/>
            </a:endParaRPr>
          </a:p>
        </p:txBody>
      </p:sp>
      <p:sp>
        <p:nvSpPr>
          <p:cNvPr id="13322" name="Line 11">
            <a:extLst>
              <a:ext uri="{FF2B5EF4-FFF2-40B4-BE49-F238E27FC236}">
                <a16:creationId xmlns:a16="http://schemas.microsoft.com/office/drawing/2014/main" id="{5EC2C0E1-81F8-49AC-B69D-F074767760E5}"/>
              </a:ext>
            </a:extLst>
          </p:cNvPr>
          <p:cNvSpPr>
            <a:spLocks noChangeShapeType="1"/>
          </p:cNvSpPr>
          <p:nvPr/>
        </p:nvSpPr>
        <p:spPr bwMode="auto">
          <a:xfrm>
            <a:off x="6455842" y="1267593"/>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400" b="1">
              <a:solidFill>
                <a:schemeClr val="bg1"/>
              </a:solidFill>
              <a:latin typeface="+mj-lt"/>
            </a:endParaRPr>
          </a:p>
        </p:txBody>
      </p:sp>
      <p:sp>
        <p:nvSpPr>
          <p:cNvPr id="13323" name="Line 12">
            <a:extLst>
              <a:ext uri="{FF2B5EF4-FFF2-40B4-BE49-F238E27FC236}">
                <a16:creationId xmlns:a16="http://schemas.microsoft.com/office/drawing/2014/main" id="{44C2BC7D-2745-4D17-9130-862926FC82FC}"/>
              </a:ext>
            </a:extLst>
          </p:cNvPr>
          <p:cNvSpPr>
            <a:spLocks noChangeShapeType="1"/>
          </p:cNvSpPr>
          <p:nvPr/>
        </p:nvSpPr>
        <p:spPr bwMode="auto">
          <a:xfrm>
            <a:off x="6455842" y="2563390"/>
            <a:ext cx="0"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400" b="1">
              <a:solidFill>
                <a:schemeClr val="bg1"/>
              </a:solidFill>
              <a:latin typeface="+mj-lt"/>
            </a:endParaRPr>
          </a:p>
        </p:txBody>
      </p:sp>
      <p:sp>
        <p:nvSpPr>
          <p:cNvPr id="13324" name="Line 13">
            <a:extLst>
              <a:ext uri="{FF2B5EF4-FFF2-40B4-BE49-F238E27FC236}">
                <a16:creationId xmlns:a16="http://schemas.microsoft.com/office/drawing/2014/main" id="{450D7AC3-A2A6-4F96-BA43-2BACF44EC634}"/>
              </a:ext>
            </a:extLst>
          </p:cNvPr>
          <p:cNvSpPr>
            <a:spLocks noChangeShapeType="1"/>
          </p:cNvSpPr>
          <p:nvPr/>
        </p:nvSpPr>
        <p:spPr bwMode="auto">
          <a:xfrm>
            <a:off x="6563568" y="5111304"/>
            <a:ext cx="0" cy="35877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400" b="1">
              <a:solidFill>
                <a:schemeClr val="bg1"/>
              </a:solidFill>
              <a:latin typeface="+mj-lt"/>
            </a:endParaRP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A4A4D76-F7B0-4AED-8235-5C89E9833FA5}"/>
              </a:ext>
            </a:extLst>
          </p:cNvPr>
          <p:cNvSpPr>
            <a:spLocks noGrp="1" noChangeArrowheads="1"/>
          </p:cNvSpPr>
          <p:nvPr>
            <p:ph type="title"/>
          </p:nvPr>
        </p:nvSpPr>
        <p:spPr>
          <a:xfrm>
            <a:off x="1928188" y="431118"/>
            <a:ext cx="8911687" cy="1280890"/>
          </a:xfrm>
        </p:spPr>
        <p:txBody>
          <a:bodyPr/>
          <a:lstStyle/>
          <a:p>
            <a:r>
              <a:rPr lang="sk-SK" altLang="sk-SK" sz="2800" b="1" dirty="0"/>
              <a:t>PORTFOLIO MODEL</a:t>
            </a:r>
          </a:p>
        </p:txBody>
      </p:sp>
      <p:sp>
        <p:nvSpPr>
          <p:cNvPr id="14339" name="Rectangle 3">
            <a:extLst>
              <a:ext uri="{FF2B5EF4-FFF2-40B4-BE49-F238E27FC236}">
                <a16:creationId xmlns:a16="http://schemas.microsoft.com/office/drawing/2014/main" id="{2391DFDD-CF25-4142-9F4D-94549CE574C1}"/>
              </a:ext>
            </a:extLst>
          </p:cNvPr>
          <p:cNvSpPr>
            <a:spLocks noGrp="1" noChangeArrowheads="1"/>
          </p:cNvSpPr>
          <p:nvPr>
            <p:ph idx="1"/>
          </p:nvPr>
        </p:nvSpPr>
        <p:spPr>
          <a:xfrm>
            <a:off x="609600" y="1071563"/>
            <a:ext cx="5774432" cy="5054600"/>
          </a:xfrm>
        </p:spPr>
        <p:txBody>
          <a:bodyPr>
            <a:normAutofit fontScale="92500" lnSpcReduction="10000"/>
          </a:bodyPr>
          <a:lstStyle/>
          <a:p>
            <a:pPr indent="11113">
              <a:spcBef>
                <a:spcPts val="1200"/>
              </a:spcBef>
              <a:buNone/>
            </a:pPr>
            <a:r>
              <a:rPr lang="en-US" altLang="sk-SK" sz="2000" b="0" dirty="0"/>
              <a:t>The goal is to </a:t>
            </a:r>
            <a:r>
              <a:rPr lang="en-US" altLang="sk-SK" sz="2000" dirty="0"/>
              <a:t>help deciding </a:t>
            </a:r>
            <a:r>
              <a:rPr lang="en-US" altLang="sk-SK" sz="2000" b="0" dirty="0"/>
              <a:t>on the allocation of resources between corporate units.</a:t>
            </a:r>
          </a:p>
          <a:p>
            <a:pPr indent="11113">
              <a:spcBef>
                <a:spcPts val="1200"/>
              </a:spcBef>
              <a:buNone/>
            </a:pPr>
            <a:r>
              <a:rPr lang="en-US" altLang="sk-SK" sz="2000" b="0" dirty="0"/>
              <a:t>The BCG matrix shows </a:t>
            </a:r>
            <a:r>
              <a:rPr lang="en-US" altLang="sk-SK" sz="2000" dirty="0"/>
              <a:t>the link </a:t>
            </a:r>
            <a:r>
              <a:rPr lang="en-US" altLang="sk-SK" sz="2000" b="0" dirty="0"/>
              <a:t>between the growth rate of business and the relative competitive position of the </a:t>
            </a:r>
            <a:r>
              <a:rPr lang="sk-SK" altLang="sk-SK" sz="2000" b="0" dirty="0" err="1"/>
              <a:t>company</a:t>
            </a:r>
            <a:r>
              <a:rPr lang="en-US" altLang="sk-SK" sz="2000" b="0" dirty="0"/>
              <a:t>.</a:t>
            </a:r>
          </a:p>
          <a:p>
            <a:pPr indent="11113">
              <a:spcBef>
                <a:spcPts val="1200"/>
              </a:spcBef>
              <a:buNone/>
            </a:pPr>
            <a:r>
              <a:rPr lang="en-US" altLang="sk-SK" sz="2000" b="0" dirty="0"/>
              <a:t>The matrix has been developed for organizations that have </a:t>
            </a:r>
            <a:r>
              <a:rPr lang="en-US" altLang="sk-SK" sz="2000" dirty="0"/>
              <a:t>more business units or divisions</a:t>
            </a:r>
            <a:r>
              <a:rPr lang="en-US" altLang="sk-SK" sz="2000" b="0" dirty="0"/>
              <a:t>.</a:t>
            </a:r>
          </a:p>
          <a:p>
            <a:pPr indent="11113">
              <a:spcBef>
                <a:spcPts val="1200"/>
              </a:spcBef>
              <a:buNone/>
            </a:pPr>
            <a:r>
              <a:rPr lang="en-US" altLang="sk-SK" sz="2000" b="0" dirty="0"/>
              <a:t>It has to help managers in deciding on the distribution of resources among individual units of the organization.</a:t>
            </a:r>
          </a:p>
          <a:p>
            <a:pPr indent="11113">
              <a:spcBef>
                <a:spcPts val="1200"/>
              </a:spcBef>
              <a:buNone/>
            </a:pPr>
            <a:r>
              <a:rPr lang="en-US" altLang="sk-SK" sz="2000" dirty="0"/>
              <a:t>Classification of business units </a:t>
            </a:r>
            <a:r>
              <a:rPr lang="en-US" altLang="sk-SK" sz="2000" b="0" dirty="0"/>
              <a:t>in the matrix leads to the identification of four strategic types: STARS, CASH COW, </a:t>
            </a:r>
            <a:r>
              <a:rPr lang="sk-SK" altLang="sk-SK" sz="2000" b="0" dirty="0"/>
              <a:t>QUESTION MARKS </a:t>
            </a:r>
            <a:r>
              <a:rPr lang="en-US" altLang="sk-SK" sz="2000" b="0" dirty="0"/>
              <a:t>and </a:t>
            </a:r>
            <a:r>
              <a:rPr lang="sk-SK" altLang="sk-SK" sz="2000" b="0" dirty="0"/>
              <a:t>DOGS</a:t>
            </a:r>
          </a:p>
        </p:txBody>
      </p:sp>
      <p:pic>
        <p:nvPicPr>
          <p:cNvPr id="2" name="Obrázok 1">
            <a:extLst>
              <a:ext uri="{FF2B5EF4-FFF2-40B4-BE49-F238E27FC236}">
                <a16:creationId xmlns:a16="http://schemas.microsoft.com/office/drawing/2014/main" id="{6B3964BD-9329-43B0-B30A-9A9817B4F86C}"/>
              </a:ext>
            </a:extLst>
          </p:cNvPr>
          <p:cNvPicPr>
            <a:picLocks noChangeAspect="1"/>
          </p:cNvPicPr>
          <p:nvPr/>
        </p:nvPicPr>
        <p:blipFill>
          <a:blip r:embed="rId2"/>
          <a:stretch>
            <a:fillRect/>
          </a:stretch>
        </p:blipFill>
        <p:spPr>
          <a:xfrm>
            <a:off x="6919169" y="1772816"/>
            <a:ext cx="4663231" cy="3672408"/>
          </a:xfrm>
          <a:prstGeom prst="rect">
            <a:avLst/>
          </a:prstGeom>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76A44465-0788-43B8-8968-B4C2ACE36329}"/>
              </a:ext>
            </a:extLst>
          </p:cNvPr>
          <p:cNvSpPr>
            <a:spLocks noGrp="1" noChangeArrowheads="1"/>
          </p:cNvSpPr>
          <p:nvPr>
            <p:ph type="title"/>
          </p:nvPr>
        </p:nvSpPr>
        <p:spPr/>
        <p:txBody>
          <a:bodyPr/>
          <a:lstStyle/>
          <a:p>
            <a:r>
              <a:rPr lang="sk-SK" altLang="sk-SK" dirty="0"/>
              <a:t>MANAGEMENT BASICS</a:t>
            </a:r>
            <a:endParaRPr lang="cs-CZ" altLang="sk-SK" dirty="0"/>
          </a:p>
        </p:txBody>
      </p:sp>
      <p:sp>
        <p:nvSpPr>
          <p:cNvPr id="3075" name="Rectangle 3">
            <a:extLst>
              <a:ext uri="{FF2B5EF4-FFF2-40B4-BE49-F238E27FC236}">
                <a16:creationId xmlns:a16="http://schemas.microsoft.com/office/drawing/2014/main" id="{19CE2537-0B89-41E4-803D-9A90ED0E640C}"/>
              </a:ext>
            </a:extLst>
          </p:cNvPr>
          <p:cNvSpPr>
            <a:spLocks noGrp="1" noChangeArrowheads="1"/>
          </p:cNvSpPr>
          <p:nvPr>
            <p:ph idx="1"/>
          </p:nvPr>
        </p:nvSpPr>
        <p:spPr>
          <a:xfrm>
            <a:off x="5087888" y="1303123"/>
            <a:ext cx="6350496" cy="4425355"/>
          </a:xfrm>
        </p:spPr>
        <p:txBody>
          <a:bodyPr>
            <a:normAutofit fontScale="92500"/>
          </a:bodyPr>
          <a:lstStyle/>
          <a:p>
            <a:pPr marL="609600" indent="-609600">
              <a:lnSpc>
                <a:spcPct val="90000"/>
              </a:lnSpc>
              <a:buNone/>
            </a:pPr>
            <a:r>
              <a:rPr lang="en-US" altLang="sk-SK" sz="2400" dirty="0"/>
              <a:t>1. THE LAW OF PROVISION</a:t>
            </a:r>
          </a:p>
          <a:p>
            <a:pPr marL="609600" indent="-609600">
              <a:lnSpc>
                <a:spcPct val="90000"/>
              </a:lnSpc>
              <a:buNone/>
            </a:pPr>
            <a:r>
              <a:rPr lang="sk-SK" altLang="sk-SK" sz="2400" dirty="0"/>
              <a:t>		</a:t>
            </a:r>
            <a:r>
              <a:rPr lang="en-US" altLang="sk-SK" sz="2400" dirty="0"/>
              <a:t>It is better to be first, than</a:t>
            </a:r>
            <a:r>
              <a:rPr lang="sk-SK" altLang="sk-SK" sz="2400" dirty="0"/>
              <a:t> to </a:t>
            </a:r>
            <a:r>
              <a:rPr lang="sk-SK" altLang="sk-SK" sz="2400" dirty="0" err="1"/>
              <a:t>be</a:t>
            </a:r>
            <a:r>
              <a:rPr lang="sk-SK" altLang="sk-SK" sz="2400" dirty="0"/>
              <a:t> </a:t>
            </a:r>
            <a:r>
              <a:rPr lang="sk-SK" altLang="sk-SK" sz="2400" dirty="0" err="1"/>
              <a:t>better</a:t>
            </a:r>
            <a:endParaRPr lang="en-US" altLang="sk-SK" sz="2400" dirty="0"/>
          </a:p>
          <a:p>
            <a:pPr marL="609600" indent="-609600">
              <a:lnSpc>
                <a:spcPct val="90000"/>
              </a:lnSpc>
              <a:buNone/>
            </a:pPr>
            <a:endParaRPr lang="en-US" altLang="sk-SK" sz="2400" dirty="0"/>
          </a:p>
          <a:p>
            <a:pPr marL="609600" indent="-609600">
              <a:lnSpc>
                <a:spcPct val="90000"/>
              </a:lnSpc>
              <a:buNone/>
            </a:pPr>
            <a:r>
              <a:rPr lang="en-US" altLang="sk-SK" sz="2400" dirty="0"/>
              <a:t>2. CATEGORY LAW</a:t>
            </a:r>
          </a:p>
          <a:p>
            <a:pPr marL="609600" indent="-609600">
              <a:lnSpc>
                <a:spcPct val="90000"/>
              </a:lnSpc>
              <a:buNone/>
            </a:pPr>
            <a:r>
              <a:rPr lang="en-US" altLang="sk-SK" sz="2400" dirty="0"/>
              <a:t>  </a:t>
            </a:r>
            <a:r>
              <a:rPr lang="sk-SK" altLang="sk-SK" sz="2400" dirty="0"/>
              <a:t>	</a:t>
            </a:r>
            <a:r>
              <a:rPr lang="en-US" altLang="sk-SK" sz="2400" dirty="0"/>
              <a:t>I</a:t>
            </a:r>
            <a:r>
              <a:rPr lang="sk-SK" altLang="sk-SK" sz="2400" dirty="0"/>
              <a:t>f</a:t>
            </a:r>
            <a:r>
              <a:rPr lang="en-US" altLang="sk-SK" sz="2400" dirty="0"/>
              <a:t> we can not be in a category </a:t>
            </a:r>
            <a:r>
              <a:rPr lang="sk-SK" altLang="sk-SK" sz="2400" dirty="0" err="1"/>
              <a:t>first</a:t>
            </a:r>
            <a:r>
              <a:rPr lang="en-US" altLang="sk-SK" sz="2400" dirty="0"/>
              <a:t>, </a:t>
            </a:r>
            <a:r>
              <a:rPr lang="sk-SK" altLang="sk-SK" sz="2400" dirty="0" err="1"/>
              <a:t>making</a:t>
            </a:r>
            <a:r>
              <a:rPr lang="en-US" altLang="sk-SK" sz="2400" dirty="0"/>
              <a:t> </a:t>
            </a:r>
            <a:r>
              <a:rPr lang="sk-SK" altLang="sk-SK" sz="2400" dirty="0"/>
              <a:t>a new </a:t>
            </a:r>
            <a:r>
              <a:rPr lang="sk-SK" altLang="sk-SK" sz="2400" dirty="0" err="1"/>
              <a:t>category</a:t>
            </a:r>
            <a:r>
              <a:rPr lang="en-US" altLang="sk-SK" sz="2400" dirty="0"/>
              <a:t> </a:t>
            </a:r>
            <a:r>
              <a:rPr lang="sk-SK" altLang="sk-SK" sz="2400" dirty="0"/>
              <a:t>in </a:t>
            </a:r>
            <a:r>
              <a:rPr lang="sk-SK" altLang="sk-SK" sz="2400" dirty="0" err="1"/>
              <a:t>wh</a:t>
            </a:r>
            <a:r>
              <a:rPr lang="sk-SK" altLang="sk-SK" sz="2400" dirty="0"/>
              <a:t> ich </a:t>
            </a:r>
            <a:r>
              <a:rPr lang="sk-SK" altLang="sk-SK" sz="2400" dirty="0" err="1"/>
              <a:t>we</a:t>
            </a:r>
            <a:r>
              <a:rPr lang="sk-SK" altLang="sk-SK" sz="2400" dirty="0"/>
              <a:t> </a:t>
            </a:r>
            <a:r>
              <a:rPr lang="sk-SK" altLang="sk-SK" sz="2400" dirty="0" err="1"/>
              <a:t>can</a:t>
            </a:r>
            <a:r>
              <a:rPr lang="sk-SK" altLang="sk-SK" sz="2400" dirty="0"/>
              <a:t> </a:t>
            </a:r>
            <a:r>
              <a:rPr lang="sk-SK" altLang="sk-SK" sz="2400" dirty="0" err="1"/>
              <a:t>be</a:t>
            </a:r>
            <a:r>
              <a:rPr lang="sk-SK" altLang="sk-SK" sz="2400" dirty="0"/>
              <a:t> </a:t>
            </a:r>
            <a:r>
              <a:rPr lang="sk-SK" altLang="sk-SK" sz="2400" dirty="0" err="1"/>
              <a:t>the</a:t>
            </a:r>
            <a:r>
              <a:rPr lang="sk-SK" altLang="sk-SK" sz="2400" dirty="0"/>
              <a:t> </a:t>
            </a:r>
            <a:r>
              <a:rPr lang="sk-SK" altLang="sk-SK" sz="2400" dirty="0" err="1"/>
              <a:t>first</a:t>
            </a:r>
            <a:endParaRPr lang="en-US" altLang="sk-SK" sz="2400" dirty="0"/>
          </a:p>
          <a:p>
            <a:pPr marL="609600" indent="-609600">
              <a:lnSpc>
                <a:spcPct val="90000"/>
              </a:lnSpc>
              <a:buNone/>
            </a:pPr>
            <a:endParaRPr lang="en-US" altLang="sk-SK" sz="2400" dirty="0"/>
          </a:p>
          <a:p>
            <a:pPr marL="609600" indent="-609600">
              <a:lnSpc>
                <a:spcPct val="90000"/>
              </a:lnSpc>
              <a:buNone/>
            </a:pPr>
            <a:r>
              <a:rPr lang="en-US" altLang="sk-SK" sz="2400" dirty="0"/>
              <a:t>3. LAW OF CLAIMS</a:t>
            </a:r>
          </a:p>
          <a:p>
            <a:pPr marL="609600" indent="-609600">
              <a:lnSpc>
                <a:spcPct val="90000"/>
              </a:lnSpc>
              <a:buNone/>
            </a:pPr>
            <a:r>
              <a:rPr lang="en-US" altLang="sk-SK" sz="2400" dirty="0"/>
              <a:t>  </a:t>
            </a:r>
            <a:r>
              <a:rPr lang="sk-SK" altLang="sk-SK" sz="2400" dirty="0"/>
              <a:t>	</a:t>
            </a:r>
            <a:r>
              <a:rPr lang="en-US" altLang="sk-SK" sz="2400" dirty="0"/>
              <a:t>Better to be </a:t>
            </a:r>
            <a:r>
              <a:rPr lang="sk-SK" altLang="sk-SK" sz="2400" dirty="0" err="1"/>
              <a:t>first</a:t>
            </a:r>
            <a:r>
              <a:rPr lang="en-US" altLang="sk-SK" sz="2400" dirty="0"/>
              <a:t> in customer awareness on </a:t>
            </a:r>
            <a:r>
              <a:rPr lang="sk-SK" altLang="sk-SK" sz="2400" dirty="0" err="1"/>
              <a:t>than</a:t>
            </a:r>
            <a:r>
              <a:rPr lang="en-US" altLang="sk-SK" sz="2400" dirty="0"/>
              <a:t> be</a:t>
            </a:r>
            <a:r>
              <a:rPr lang="sk-SK" altLang="sk-SK" sz="2400" dirty="0" err="1"/>
              <a:t>ing</a:t>
            </a:r>
            <a:r>
              <a:rPr lang="en-US" altLang="sk-SK" sz="2400" dirty="0"/>
              <a:t> first on the market</a:t>
            </a:r>
            <a:endParaRPr lang="sk-SK" altLang="sk-SK" sz="2400" dirty="0"/>
          </a:p>
        </p:txBody>
      </p:sp>
      <p:pic>
        <p:nvPicPr>
          <p:cNvPr id="3" name="Obrázok 2">
            <a:extLst>
              <a:ext uri="{FF2B5EF4-FFF2-40B4-BE49-F238E27FC236}">
                <a16:creationId xmlns:a16="http://schemas.microsoft.com/office/drawing/2014/main" id="{F4E1A81F-6DDF-4B8E-A271-AA92CA4217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7388" y="1303123"/>
            <a:ext cx="3720414" cy="2790310"/>
          </a:xfrm>
          <a:prstGeom prst="rect">
            <a:avLst/>
          </a:prstGeom>
        </p:spPr>
      </p:pic>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A4A4D76-F7B0-4AED-8235-5C89E9833FA5}"/>
              </a:ext>
            </a:extLst>
          </p:cNvPr>
          <p:cNvSpPr>
            <a:spLocks noGrp="1" noChangeArrowheads="1"/>
          </p:cNvSpPr>
          <p:nvPr>
            <p:ph type="title"/>
          </p:nvPr>
        </p:nvSpPr>
        <p:spPr>
          <a:xfrm>
            <a:off x="1640156" y="261255"/>
            <a:ext cx="8911687" cy="1280890"/>
          </a:xfrm>
        </p:spPr>
        <p:txBody>
          <a:bodyPr/>
          <a:lstStyle/>
          <a:p>
            <a:r>
              <a:rPr lang="sk-SK" altLang="sk-SK" sz="2800" b="1" dirty="0"/>
              <a:t>PORTFOLIO MODEL</a:t>
            </a:r>
          </a:p>
        </p:txBody>
      </p:sp>
      <p:sp>
        <p:nvSpPr>
          <p:cNvPr id="14339" name="Rectangle 3">
            <a:extLst>
              <a:ext uri="{FF2B5EF4-FFF2-40B4-BE49-F238E27FC236}">
                <a16:creationId xmlns:a16="http://schemas.microsoft.com/office/drawing/2014/main" id="{2391DFDD-CF25-4142-9F4D-94549CE574C1}"/>
              </a:ext>
            </a:extLst>
          </p:cNvPr>
          <p:cNvSpPr>
            <a:spLocks noGrp="1" noChangeArrowheads="1"/>
          </p:cNvSpPr>
          <p:nvPr>
            <p:ph idx="1"/>
          </p:nvPr>
        </p:nvSpPr>
        <p:spPr>
          <a:xfrm>
            <a:off x="609600" y="901700"/>
            <a:ext cx="10670976" cy="5054600"/>
          </a:xfrm>
        </p:spPr>
        <p:txBody>
          <a:bodyPr>
            <a:normAutofit fontScale="92500" lnSpcReduction="20000"/>
          </a:bodyPr>
          <a:lstStyle/>
          <a:p>
            <a:pPr indent="11113">
              <a:spcBef>
                <a:spcPts val="600"/>
              </a:spcBef>
              <a:buNone/>
            </a:pPr>
            <a:r>
              <a:rPr lang="sk-SK" altLang="sk-SK" sz="2000" dirty="0"/>
              <a:t>STARS</a:t>
            </a:r>
            <a:r>
              <a:rPr lang="en-US" altLang="sk-SK" sz="2000" dirty="0"/>
              <a:t> </a:t>
            </a:r>
            <a:r>
              <a:rPr lang="en-US" altLang="sk-SK" sz="2000" b="0" dirty="0"/>
              <a:t>- Business unit or product with rapid growth. Generally, it has great growth potential and needs large, fast-return investments to boost growth. In the future, they tend to make big profits.</a:t>
            </a:r>
          </a:p>
          <a:p>
            <a:pPr indent="11113">
              <a:spcBef>
                <a:spcPts val="600"/>
              </a:spcBef>
              <a:buNone/>
            </a:pPr>
            <a:endParaRPr lang="en-US" altLang="sk-SK" sz="2000" dirty="0"/>
          </a:p>
          <a:p>
            <a:pPr indent="11113">
              <a:spcBef>
                <a:spcPts val="600"/>
              </a:spcBef>
              <a:buNone/>
            </a:pPr>
            <a:r>
              <a:rPr lang="sk-SK" altLang="sk-SK" sz="2000" dirty="0"/>
              <a:t>CASH COWS </a:t>
            </a:r>
            <a:r>
              <a:rPr lang="en-US" altLang="sk-SK" sz="2000" b="0" dirty="0"/>
              <a:t>- Business units or products with a large market share but with slight growth. Many cash cows were previously successful stars. Money for advertising or investment in the device is no longer needed. On the contrary, the "cows" can make a lot of money needed in new business units or for products with great potential for growth.</a:t>
            </a:r>
          </a:p>
          <a:p>
            <a:pPr indent="11113">
              <a:spcBef>
                <a:spcPts val="600"/>
              </a:spcBef>
              <a:buNone/>
            </a:pPr>
            <a:endParaRPr lang="en-US" altLang="sk-SK" sz="2000" dirty="0"/>
          </a:p>
          <a:p>
            <a:pPr indent="11113">
              <a:spcBef>
                <a:spcPts val="600"/>
              </a:spcBef>
              <a:buNone/>
            </a:pPr>
            <a:r>
              <a:rPr lang="en-US" altLang="sk-SK" sz="2000" dirty="0"/>
              <a:t>QUESTION</a:t>
            </a:r>
            <a:r>
              <a:rPr lang="sk-SK" altLang="sk-SK" sz="2000" dirty="0"/>
              <a:t> MARKS</a:t>
            </a:r>
            <a:r>
              <a:rPr lang="en-US" altLang="sk-SK" sz="2000" dirty="0"/>
              <a:t> </a:t>
            </a:r>
            <a:r>
              <a:rPr lang="en-US" altLang="sk-SK" sz="2000" b="0" dirty="0"/>
              <a:t>- They are the most problematic. They exist in a rapidly growing market, but have a small market share. It is necessary to decide whether to invest in these business units, possibly products, to capitalize on the opportunity of rapid growth (change questions on the stars) or to invest in other products in the portfolio. In both cases, there is a risk - either to invest in something that ends up failing or a premature opportunity.</a:t>
            </a:r>
          </a:p>
          <a:p>
            <a:pPr indent="11113">
              <a:spcBef>
                <a:spcPts val="600"/>
              </a:spcBef>
              <a:buNone/>
            </a:pPr>
            <a:endParaRPr lang="en-US" altLang="sk-SK" sz="2000" b="0" dirty="0"/>
          </a:p>
          <a:p>
            <a:pPr indent="11113">
              <a:spcBef>
                <a:spcPts val="600"/>
              </a:spcBef>
              <a:buNone/>
            </a:pPr>
            <a:r>
              <a:rPr lang="sk-SK" altLang="sk-SK" sz="2000" dirty="0"/>
              <a:t>DOGS</a:t>
            </a:r>
            <a:r>
              <a:rPr lang="en-US" altLang="sk-SK" sz="2000" dirty="0"/>
              <a:t> </a:t>
            </a:r>
            <a:r>
              <a:rPr lang="en-US" altLang="sk-SK" sz="2000" b="0" dirty="0"/>
              <a:t>- It is a unit or product with poor results. This unit must be sold or disposed of. This unit or product is a drainage</a:t>
            </a:r>
            <a:r>
              <a:rPr lang="sk-SK" altLang="sk-SK" sz="2000" b="0" dirty="0"/>
              <a:t>.</a:t>
            </a:r>
          </a:p>
        </p:txBody>
      </p:sp>
    </p:spTree>
    <p:extLst>
      <p:ext uri="{BB962C8B-B14F-4D97-AF65-F5344CB8AC3E}">
        <p14:creationId xmlns:p14="http://schemas.microsoft.com/office/powerpoint/2010/main" val="78786902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a:extLst>
              <a:ext uri="{FF2B5EF4-FFF2-40B4-BE49-F238E27FC236}">
                <a16:creationId xmlns:a16="http://schemas.microsoft.com/office/drawing/2014/main" id="{236300B4-B012-4692-8C35-C032A05712DF}"/>
              </a:ext>
            </a:extLst>
          </p:cNvPr>
          <p:cNvSpPr>
            <a:spLocks noGrp="1" noChangeArrowheads="1"/>
          </p:cNvSpPr>
          <p:nvPr>
            <p:ph type="title"/>
          </p:nvPr>
        </p:nvSpPr>
        <p:spPr>
          <a:xfrm>
            <a:off x="609600" y="142878"/>
            <a:ext cx="10972800" cy="582613"/>
          </a:xfrm>
        </p:spPr>
        <p:txBody>
          <a:bodyPr/>
          <a:lstStyle/>
          <a:p>
            <a:r>
              <a:rPr lang="sk-SK" altLang="sk-SK" sz="2800" b="1" dirty="0"/>
              <a:t>MARKET SHARE</a:t>
            </a:r>
          </a:p>
        </p:txBody>
      </p:sp>
      <p:pic>
        <p:nvPicPr>
          <p:cNvPr id="6146" name="Picture 2" descr="Image result for cash cows">
            <a:extLst>
              <a:ext uri="{FF2B5EF4-FFF2-40B4-BE49-F238E27FC236}">
                <a16:creationId xmlns:a16="http://schemas.microsoft.com/office/drawing/2014/main" id="{AB1F9F0B-978F-4BD4-A5F0-43FD16BEF8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1724" y="1268760"/>
            <a:ext cx="4968552" cy="489155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uľka 3">
            <a:extLst>
              <a:ext uri="{FF2B5EF4-FFF2-40B4-BE49-F238E27FC236}">
                <a16:creationId xmlns:a16="http://schemas.microsoft.com/office/drawing/2014/main" id="{82F206CB-50AF-43A4-AFEA-9A699A919A46}"/>
              </a:ext>
            </a:extLst>
          </p:cNvPr>
          <p:cNvGraphicFramePr>
            <a:graphicFrameLocks noGrp="1"/>
          </p:cNvGraphicFramePr>
          <p:nvPr>
            <p:extLst>
              <p:ext uri="{D42A27DB-BD31-4B8C-83A1-F6EECF244321}">
                <p14:modId xmlns:p14="http://schemas.microsoft.com/office/powerpoint/2010/main" val="604393315"/>
              </p:ext>
            </p:extLst>
          </p:nvPr>
        </p:nvGraphicFramePr>
        <p:xfrm>
          <a:off x="658761" y="980728"/>
          <a:ext cx="10945216" cy="5285162"/>
        </p:xfrm>
        <a:graphic>
          <a:graphicData uri="http://schemas.openxmlformats.org/drawingml/2006/table">
            <a:tbl>
              <a:tblPr/>
              <a:tblGrid>
                <a:gridCol w="7421031">
                  <a:extLst>
                    <a:ext uri="{9D8B030D-6E8A-4147-A177-3AD203B41FA5}">
                      <a16:colId xmlns:a16="http://schemas.microsoft.com/office/drawing/2014/main" val="872503131"/>
                    </a:ext>
                  </a:extLst>
                </a:gridCol>
                <a:gridCol w="2005933">
                  <a:extLst>
                    <a:ext uri="{9D8B030D-6E8A-4147-A177-3AD203B41FA5}">
                      <a16:colId xmlns:a16="http://schemas.microsoft.com/office/drawing/2014/main" val="1569167610"/>
                    </a:ext>
                  </a:extLst>
                </a:gridCol>
                <a:gridCol w="1518252">
                  <a:extLst>
                    <a:ext uri="{9D8B030D-6E8A-4147-A177-3AD203B41FA5}">
                      <a16:colId xmlns:a16="http://schemas.microsoft.com/office/drawing/2014/main" val="715328847"/>
                    </a:ext>
                  </a:extLst>
                </a:gridCol>
              </a:tblGrid>
              <a:tr h="520903">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ts val="1363"/>
                        </a:lnSpc>
                        <a:spcBef>
                          <a:spcPct val="0"/>
                        </a:spcBef>
                        <a:spcAft>
                          <a:spcPct val="0"/>
                        </a:spcAft>
                        <a:buClrTx/>
                        <a:buSzTx/>
                        <a:buFontTx/>
                        <a:buNone/>
                        <a:tabLst/>
                      </a:pPr>
                      <a:r>
                        <a:rPr kumimoji="0" lang="en-US" altLang="sk-SK" sz="16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Overview of revenues and expenditures</a:t>
                      </a:r>
                      <a:r>
                        <a:rPr kumimoji="0" lang="sk-SK" altLang="sk-SK" sz="16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600" b="1" i="0" u="none" strike="noStrike" cap="none" spc="50" normalizeH="0" baseline="0" dirty="0">
                        <a:ln>
                          <a:noFill/>
                        </a:ln>
                        <a:solidFill>
                          <a:schemeClr val="bg1"/>
                        </a:solidFill>
                        <a:effectLst/>
                        <a:latin typeface="Calibri" panose="020F0502020204030204" pitchFamily="34" charset="0"/>
                        <a:ea typeface="Arial Narrow" panose="020B0606020202030204" pitchFamily="34" charset="0"/>
                        <a:cs typeface="Calibri" panose="020F0502020204030204" pitchFamily="34" charset="0"/>
                      </a:endParaRPr>
                    </a:p>
                  </a:txBody>
                  <a:tcPr marL="0" marR="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k-SK" altLang="sk-SK" sz="11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marL="60018" marR="60018" marT="30009" marB="300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sk-SK" altLang="sk-SK" sz="1100" b="1" i="0" u="none" strike="noStrike" cap="none" normalizeH="0" baseline="0" dirty="0">
                        <a:ln>
                          <a:noFill/>
                        </a:ln>
                        <a:solidFill>
                          <a:schemeClr val="bg1"/>
                        </a:solidFill>
                        <a:effectLst/>
                        <a:latin typeface="Calibri" panose="020F0502020204030204" pitchFamily="34" charset="0"/>
                        <a:cs typeface="Calibri" panose="020F0502020204030204" pitchFamily="34" charset="0"/>
                      </a:endParaRPr>
                    </a:p>
                  </a:txBody>
                  <a:tcPr marL="60018" marR="60018" marT="30009" marB="30009"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lumMod val="60000"/>
                        <a:lumOff val="40000"/>
                      </a:schemeClr>
                    </a:solidFill>
                  </a:tcPr>
                </a:tc>
                <a:extLst>
                  <a:ext uri="{0D108BD9-81ED-4DB2-BD59-A6C34878D82A}">
                    <a16:rowId xmlns:a16="http://schemas.microsoft.com/office/drawing/2014/main" val="2266145616"/>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sk-SK" altLang="sk-SK" sz="12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REVENUE</a:t>
                      </a:r>
                      <a:endParaRPr kumimoji="0" lang="sk-SK" altLang="sk-SK" sz="12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sk-SK" altLang="sk-SK" sz="1100" b="0" i="0" u="none" strike="noStrike" cap="none" normalizeH="0" baseline="0" dirty="0" err="1">
                          <a:ln>
                            <a:noFill/>
                          </a:ln>
                          <a:solidFill>
                            <a:schemeClr val="tx2"/>
                          </a:solidFill>
                          <a:effectLst/>
                          <a:latin typeface="Calibri" panose="020F0502020204030204" pitchFamily="34" charset="0"/>
                          <a:cs typeface="Calibri" panose="020F0502020204030204" pitchFamily="34" charset="0"/>
                        </a:rPr>
                        <a:t>Year</a:t>
                      </a:r>
                      <a:r>
                        <a:rPr kumimoji="0" lang="sk-SK" altLang="sk-SK" sz="1100" b="0" i="0" u="none" strike="noStrike" cap="none" normalizeH="0" baseline="0" dirty="0">
                          <a:ln>
                            <a:noFill/>
                          </a:ln>
                          <a:solidFill>
                            <a:schemeClr val="tx2"/>
                          </a:solidFill>
                          <a:effectLst/>
                          <a:latin typeface="Calibri" panose="020F0502020204030204" pitchFamily="34" charset="0"/>
                          <a:cs typeface="Calibri" panose="020F0502020204030204" pitchFamily="34" charset="0"/>
                        </a:rPr>
                        <a:t> 2019</a:t>
                      </a:r>
                      <a:endParaRPr kumimoji="0" lang="sk-SK" altLang="sk-SK" sz="1100" b="0" i="0" u="none" strike="noStrike" cap="none" normalizeH="0" baseline="0" dirty="0">
                        <a:ln>
                          <a:noFill/>
                        </a:ln>
                        <a:solidFill>
                          <a:schemeClr val="tx2"/>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marL="1905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190500" marR="0" lvl="0" indent="0" algn="ctr" defTabSz="914400" rtl="0" eaLnBrk="1" fontAlgn="base" latinLnBrk="0" hangingPunct="1">
                        <a:lnSpc>
                          <a:spcPts val="1375"/>
                        </a:lnSpc>
                        <a:spcBef>
                          <a:spcPct val="0"/>
                        </a:spcBef>
                        <a:spcAft>
                          <a:spcPct val="0"/>
                        </a:spcAft>
                        <a:buClrTx/>
                        <a:buSzTx/>
                        <a:buFontTx/>
                        <a:buNone/>
                        <a:tabLst/>
                      </a:pPr>
                      <a:r>
                        <a:rPr kumimoji="0" lang="sk-SK" altLang="sk-SK" sz="1100" b="0" i="0" u="none" strike="noStrike" cap="none" normalizeH="0" baseline="0" dirty="0" err="1">
                          <a:ln>
                            <a:noFill/>
                          </a:ln>
                          <a:solidFill>
                            <a:schemeClr val="tx2"/>
                          </a:solidFill>
                          <a:effectLst/>
                          <a:latin typeface="Calibri" panose="020F0502020204030204" pitchFamily="34" charset="0"/>
                          <a:cs typeface="Calibri" panose="020F0502020204030204" pitchFamily="34" charset="0"/>
                        </a:rPr>
                        <a:t>Year</a:t>
                      </a:r>
                      <a:r>
                        <a:rPr kumimoji="0" lang="sk-SK" altLang="sk-SK" sz="1100" b="0" i="0" u="none" strike="noStrike" cap="none" normalizeH="0" baseline="0" dirty="0">
                          <a:ln>
                            <a:noFill/>
                          </a:ln>
                          <a:solidFill>
                            <a:schemeClr val="tx2"/>
                          </a:solidFill>
                          <a:effectLst/>
                          <a:latin typeface="Calibri" panose="020F0502020204030204" pitchFamily="34" charset="0"/>
                          <a:cs typeface="Calibri" panose="020F0502020204030204" pitchFamily="34" charset="0"/>
                        </a:rPr>
                        <a:t> 2020</a:t>
                      </a:r>
                      <a:endParaRPr kumimoji="0" lang="sk-SK" altLang="sk-SK" sz="1100" b="0" i="0" u="none" strike="noStrike" cap="none" normalizeH="0" baseline="0" dirty="0">
                        <a:ln>
                          <a:noFill/>
                        </a:ln>
                        <a:solidFill>
                          <a:schemeClr val="tx2"/>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432328877"/>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75"/>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925581333"/>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Sales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advisory</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services</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3643211422"/>
                  </a:ext>
                </a:extLst>
              </a:tr>
              <a:tr h="370050">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Sales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other</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services</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436891480"/>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Contribution</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from</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the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institutions</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3960853707"/>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Other</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income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(eg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loans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3">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1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1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822401933"/>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Revenue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total</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4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20106408"/>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sk-SK" altLang="sk-SK" sz="12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EXPENDITURE</a:t>
                      </a:r>
                      <a:endParaRPr kumimoji="0" lang="sk-SK" altLang="sk-SK" sz="12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ts val="1375"/>
                        </a:lnSpc>
                        <a:spcBef>
                          <a:spcPct val="0"/>
                        </a:spcBef>
                        <a:spcAft>
                          <a:spcPct val="0"/>
                        </a:spcAft>
                        <a:buClrTx/>
                        <a:buSzTx/>
                        <a:buFontTx/>
                        <a:buNone/>
                        <a:tabLst/>
                      </a:pPr>
                      <a:r>
                        <a:rPr kumimoji="0" lang="sk-SK" altLang="sk-SK" sz="1200" b="0" i="0" u="none" strike="noStrike" cap="none" normalizeH="0" baseline="0" dirty="0" err="1">
                          <a:ln>
                            <a:noFill/>
                          </a:ln>
                          <a:solidFill>
                            <a:schemeClr val="tx2"/>
                          </a:solidFill>
                          <a:effectLst/>
                          <a:latin typeface="Calibri" panose="020F0502020204030204" pitchFamily="34" charset="0"/>
                          <a:cs typeface="Calibri" panose="020F0502020204030204" pitchFamily="34" charset="0"/>
                        </a:rPr>
                        <a:t>Year</a:t>
                      </a:r>
                      <a:r>
                        <a:rPr kumimoji="0" lang="sk-SK" altLang="sk-SK" sz="1200" b="0" i="0" u="none" strike="noStrike" cap="none" normalizeH="0" baseline="0" dirty="0">
                          <a:ln>
                            <a:noFill/>
                          </a:ln>
                          <a:solidFill>
                            <a:schemeClr val="tx2"/>
                          </a:solidFill>
                          <a:effectLst/>
                          <a:latin typeface="Calibri" panose="020F0502020204030204" pitchFamily="34" charset="0"/>
                          <a:cs typeface="Calibri" panose="020F0502020204030204" pitchFamily="34" charset="0"/>
                        </a:rPr>
                        <a:t> 2019</a:t>
                      </a:r>
                      <a:endParaRPr kumimoji="0" lang="sk-SK" altLang="sk-SK" sz="1200" b="0" i="0" u="none" strike="noStrike" cap="none" normalizeH="0" baseline="0" dirty="0">
                        <a:ln>
                          <a:noFill/>
                        </a:ln>
                        <a:solidFill>
                          <a:schemeClr val="tx2"/>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marL="190500">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190500" marR="0" lvl="0" indent="0" algn="ctr" defTabSz="914400" rtl="0" eaLnBrk="1" fontAlgn="base" latinLnBrk="0" hangingPunct="1">
                        <a:lnSpc>
                          <a:spcPts val="1375"/>
                        </a:lnSpc>
                        <a:spcBef>
                          <a:spcPct val="0"/>
                        </a:spcBef>
                        <a:spcAft>
                          <a:spcPct val="0"/>
                        </a:spcAft>
                        <a:buClrTx/>
                        <a:buSzTx/>
                        <a:buFontTx/>
                        <a:buNone/>
                        <a:tabLst/>
                      </a:pPr>
                      <a:r>
                        <a:rPr kumimoji="0" lang="sk-SK" altLang="sk-SK" sz="1200" b="0" i="0" u="none" strike="noStrike" cap="none" normalizeH="0" baseline="0" dirty="0" err="1">
                          <a:ln>
                            <a:noFill/>
                          </a:ln>
                          <a:solidFill>
                            <a:schemeClr val="tx2"/>
                          </a:solidFill>
                          <a:effectLst/>
                          <a:latin typeface="Calibri" panose="020F0502020204030204" pitchFamily="34" charset="0"/>
                          <a:cs typeface="Calibri" panose="020F0502020204030204" pitchFamily="34" charset="0"/>
                        </a:rPr>
                        <a:t>Year</a:t>
                      </a:r>
                      <a:r>
                        <a:rPr kumimoji="0" lang="sk-SK" altLang="sk-SK" sz="1200" b="0" i="0" u="none" strike="noStrike" cap="none" normalizeH="0" baseline="0" dirty="0">
                          <a:ln>
                            <a:noFill/>
                          </a:ln>
                          <a:solidFill>
                            <a:schemeClr val="tx2"/>
                          </a:solidFill>
                          <a:effectLst/>
                          <a:latin typeface="Calibri" panose="020F0502020204030204" pitchFamily="34" charset="0"/>
                          <a:cs typeface="Calibri" panose="020F0502020204030204" pitchFamily="34" charset="0"/>
                        </a:rPr>
                        <a:t> 2020</a:t>
                      </a:r>
                      <a:endParaRPr kumimoji="0" lang="sk-SK" altLang="sk-SK" sz="1200" b="0" i="0" u="none" strike="noStrike" cap="none" normalizeH="0" baseline="0" dirty="0">
                        <a:ln>
                          <a:noFill/>
                        </a:ln>
                        <a:solidFill>
                          <a:schemeClr val="tx2"/>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2700820287"/>
                  </a:ext>
                </a:extLst>
              </a:tr>
              <a:tr h="251175">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894448707"/>
                  </a:ext>
                </a:extLst>
              </a:tr>
              <a:tr h="312693">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Purchase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of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goods</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3186461176"/>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Purchase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of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material</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260459138"/>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50"/>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en-US"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Purchase of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equipment</a:t>
                      </a:r>
                      <a:r>
                        <a:rPr kumimoji="0" lang="en-US"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en-US"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eg.</a:t>
                      </a:r>
                      <a:r>
                        <a:rPr kumimoji="0" lang="en-US"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Chair, PC)</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2581767140"/>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Wages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and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social</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charges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and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contributions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to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health</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3132204588"/>
                  </a:ext>
                </a:extLst>
              </a:tr>
              <a:tr h="259263">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50"/>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Operating</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expenses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(eg. rent,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travel</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telephone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582901243"/>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50"/>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Costs</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of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development</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education</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4236611105"/>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en-US"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Other (</a:t>
                      </a:r>
                      <a:r>
                        <a:rPr kumimoji="0" lang="en-US"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eg</a:t>
                      </a:r>
                      <a:r>
                        <a:rPr kumimoji="0" lang="en-US"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warehouse material, stamps, ...)</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B0F0"/>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37531296"/>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Expenditure</a:t>
                      </a: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a:t>
                      </a:r>
                      <a:r>
                        <a:rPr kumimoji="0" lang="sk-SK" altLang="sk-SK" sz="1400" b="1" i="0" u="none" strike="noStrike" cap="none" spc="50" normalizeH="0" baseline="0" dirty="0" err="1">
                          <a:ln>
                            <a:noFill/>
                          </a:ln>
                          <a:solidFill>
                            <a:schemeClr val="bg1"/>
                          </a:solidFill>
                          <a:effectLst/>
                          <a:latin typeface="Calibri" panose="020F0502020204030204" pitchFamily="34" charset="0"/>
                          <a:cs typeface="Calibri" panose="020F0502020204030204" pitchFamily="34" charset="0"/>
                        </a:rPr>
                        <a:t>total</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2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2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624334964"/>
                  </a:ext>
                </a:extLst>
              </a:tr>
              <a:tr h="255077">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r" defTabSz="914400" rtl="0" eaLnBrk="1" fontAlgn="base" latinLnBrk="0" hangingPunct="1">
                        <a:lnSpc>
                          <a:spcPts val="1363"/>
                        </a:lnSpc>
                        <a:spcBef>
                          <a:spcPct val="0"/>
                        </a:spcBef>
                        <a:spcAft>
                          <a:spcPct val="0"/>
                        </a:spcAft>
                        <a:buClrTx/>
                        <a:buSzTx/>
                        <a:buFontTx/>
                        <a:buNone/>
                        <a:tabLst/>
                      </a:pPr>
                      <a:r>
                        <a:rPr kumimoji="0" lang="sk-SK" altLang="sk-SK" sz="1400" b="1" i="0" u="none" strike="noStrike" cap="none" spc="50" normalizeH="0" baseline="0" dirty="0">
                          <a:ln>
                            <a:noFill/>
                          </a:ln>
                          <a:solidFill>
                            <a:schemeClr val="bg1"/>
                          </a:solidFill>
                          <a:effectLst/>
                          <a:latin typeface="Calibri" panose="020F0502020204030204" pitchFamily="34" charset="0"/>
                          <a:cs typeface="Calibri" panose="020F0502020204030204" pitchFamily="34" charset="0"/>
                        </a:rPr>
                        <a:t>   Rozdiel príjmov a výdavkov spolu</a:t>
                      </a:r>
                      <a:endParaRPr kumimoji="0" lang="sk-SK" altLang="sk-SK" sz="1400" b="1" i="0" u="none" strike="noStrike" cap="none" spc="50"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tx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4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tc>
                  <a:txBody>
                    <a:bodyPr/>
                    <a:lstStyle>
                      <a:lvl1pPr>
                        <a:spcBef>
                          <a:spcPct val="20000"/>
                        </a:spcBef>
                        <a:defRPr sz="2800">
                          <a:solidFill>
                            <a:schemeClr val="tx1"/>
                          </a:solidFill>
                          <a:latin typeface="Arial" panose="020B0604020202020204" pitchFamily="34" charset="0"/>
                        </a:defRPr>
                      </a:lvl1pPr>
                      <a:lvl2pPr marL="742950" indent="-285750">
                        <a:spcBef>
                          <a:spcPct val="20000"/>
                        </a:spcBef>
                        <a:defRPr sz="2400">
                          <a:solidFill>
                            <a:schemeClr val="tx1"/>
                          </a:solidFill>
                          <a:latin typeface="Arial" panose="020B0604020202020204" pitchFamily="34" charset="0"/>
                        </a:defRPr>
                      </a:lvl2pPr>
                      <a:lvl3pPr marL="1143000" indent="-228600">
                        <a:spcBef>
                          <a:spcPct val="20000"/>
                        </a:spcBef>
                        <a:defRPr sz="2000">
                          <a:solidFill>
                            <a:schemeClr val="tx1"/>
                          </a:solidFill>
                          <a:latin typeface="Arial" panose="020B0604020202020204" pitchFamily="34" charset="0"/>
                        </a:defRPr>
                      </a:lvl3pPr>
                      <a:lvl4pPr marL="1600200" indent="-228600">
                        <a:spcBef>
                          <a:spcPct val="20000"/>
                        </a:spcBef>
                        <a:defRPr>
                          <a:solidFill>
                            <a:schemeClr val="tx1"/>
                          </a:solidFill>
                          <a:latin typeface="Arial" panose="020B0604020202020204" pitchFamily="34" charset="0"/>
                        </a:defRPr>
                      </a:lvl4pPr>
                      <a:lvl5pPr marL="2057400" indent="-228600">
                        <a:spcBef>
                          <a:spcPct val="20000"/>
                        </a:spcBef>
                        <a:defRPr>
                          <a:solidFill>
                            <a:schemeClr val="tx1"/>
                          </a:solidFill>
                          <a:latin typeface="Arial" panose="020B0604020202020204" pitchFamily="34" charset="0"/>
                        </a:defRPr>
                      </a:lvl5pPr>
                      <a:lvl6pPr marL="2514600" indent="-228600" eaLnBrk="0" fontAlgn="base" hangingPunct="0">
                        <a:spcBef>
                          <a:spcPct val="20000"/>
                        </a:spcBef>
                        <a:spcAft>
                          <a:spcPct val="0"/>
                        </a:spcAft>
                        <a:defRPr>
                          <a:solidFill>
                            <a:schemeClr val="tx1"/>
                          </a:solidFill>
                          <a:latin typeface="Arial" panose="020B0604020202020204" pitchFamily="34" charset="0"/>
                        </a:defRPr>
                      </a:lvl6pPr>
                      <a:lvl7pPr marL="2971800" indent="-228600" eaLnBrk="0" fontAlgn="base" hangingPunct="0">
                        <a:spcBef>
                          <a:spcPct val="20000"/>
                        </a:spcBef>
                        <a:spcAft>
                          <a:spcPct val="0"/>
                        </a:spcAft>
                        <a:defRPr>
                          <a:solidFill>
                            <a:schemeClr val="tx1"/>
                          </a:solidFill>
                          <a:latin typeface="Arial" panose="020B0604020202020204" pitchFamily="34" charset="0"/>
                        </a:defRPr>
                      </a:lvl7pPr>
                      <a:lvl8pPr marL="3429000" indent="-228600" eaLnBrk="0" fontAlgn="base" hangingPunct="0">
                        <a:spcBef>
                          <a:spcPct val="20000"/>
                        </a:spcBef>
                        <a:spcAft>
                          <a:spcPct val="0"/>
                        </a:spcAft>
                        <a:defRPr>
                          <a:solidFill>
                            <a:schemeClr val="tx1"/>
                          </a:solidFill>
                          <a:latin typeface="Arial" panose="020B0604020202020204" pitchFamily="34" charset="0"/>
                        </a:defRPr>
                      </a:lvl8pPr>
                      <a:lvl9pPr marL="3886200" indent="-228600" eaLnBrk="0" fontAlgn="base" hangingPunct="0">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sk-SK" sz="1400" b="0" i="0" u="none" strike="noStrike" cap="none" normalizeH="0" baseline="0" dirty="0">
                          <a:ln>
                            <a:noFill/>
                          </a:ln>
                          <a:solidFill>
                            <a:schemeClr val="bg1"/>
                          </a:solidFill>
                          <a:effectLst/>
                          <a:latin typeface="Calibri" panose="020F0502020204030204" pitchFamily="34" charset="0"/>
                          <a:cs typeface="Calibri" panose="020F0502020204030204" pitchFamily="34" charset="0"/>
                        </a:rPr>
                        <a:t> </a:t>
                      </a:r>
                      <a:endParaRPr kumimoji="0" lang="sk-SK" altLang="sk-SK" sz="1400" b="0" i="0" u="none" strike="noStrike" cap="none" normalizeH="0" baseline="0" dirty="0">
                        <a:ln>
                          <a:noFill/>
                        </a:ln>
                        <a:solidFill>
                          <a:schemeClr val="bg1"/>
                        </a:solidFill>
                        <a:effectLst/>
                        <a:latin typeface="Calibri" panose="020F0502020204030204" pitchFamily="34" charset="0"/>
                        <a:ea typeface="Courier New" panose="02070309020205020404" pitchFamily="49" charset="0"/>
                        <a:cs typeface="Calibri" panose="020F0502020204030204" pitchFamily="34" charset="0"/>
                      </a:endParaRPr>
                    </a:p>
                  </a:txBody>
                  <a:tcPr marL="4168" marR="4168" marT="0" marB="0" anchor="ctr" horzOverflow="overflow">
                    <a:lnL w="12700" cap="flat" cmpd="sng" algn="ctr">
                      <a:solidFill>
                        <a:schemeClr val="bg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75000"/>
                      </a:schemeClr>
                    </a:solidFill>
                  </a:tcPr>
                </a:tc>
                <a:extLst>
                  <a:ext uri="{0D108BD9-81ED-4DB2-BD59-A6C34878D82A}">
                    <a16:rowId xmlns:a16="http://schemas.microsoft.com/office/drawing/2014/main" val="4160984197"/>
                  </a:ext>
                </a:extLst>
              </a:tr>
            </a:tbl>
          </a:graphicData>
        </a:graphic>
      </p:graphicFrame>
      <p:sp>
        <p:nvSpPr>
          <p:cNvPr id="16469" name="Rectangle 9">
            <a:extLst>
              <a:ext uri="{FF2B5EF4-FFF2-40B4-BE49-F238E27FC236}">
                <a16:creationId xmlns:a16="http://schemas.microsoft.com/office/drawing/2014/main" id="{7CE278D6-D314-458F-BE66-4B20AF8D1E0A}"/>
              </a:ext>
            </a:extLst>
          </p:cNvPr>
          <p:cNvSpPr>
            <a:spLocks noChangeArrowheads="1"/>
          </p:cNvSpPr>
          <p:nvPr/>
        </p:nvSpPr>
        <p:spPr bwMode="auto">
          <a:xfrm>
            <a:off x="3908426" y="1206609"/>
            <a:ext cx="184731" cy="1815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br>
              <a:rPr lang="sk-SK" altLang="sk-SK"/>
            </a:br>
            <a:endParaRPr lang="sk-SK" altLang="sk-SK"/>
          </a:p>
          <a:p>
            <a:br>
              <a:rPr lang="sk-SK" altLang="sk-SK"/>
            </a:br>
            <a:endParaRPr lang="sk-SK" altLang="sk-SK"/>
          </a:p>
        </p:txBody>
      </p:sp>
      <p:sp>
        <p:nvSpPr>
          <p:cNvPr id="7" name="Rectangle 2">
            <a:extLst>
              <a:ext uri="{FF2B5EF4-FFF2-40B4-BE49-F238E27FC236}">
                <a16:creationId xmlns:a16="http://schemas.microsoft.com/office/drawing/2014/main" id="{7238A2C8-6ADE-4035-998F-70E1D0F0F2D0}"/>
              </a:ext>
            </a:extLst>
          </p:cNvPr>
          <p:cNvSpPr>
            <a:spLocks noGrp="1" noChangeArrowheads="1"/>
          </p:cNvSpPr>
          <p:nvPr>
            <p:ph type="title"/>
          </p:nvPr>
        </p:nvSpPr>
        <p:spPr>
          <a:xfrm>
            <a:off x="609600" y="142878"/>
            <a:ext cx="10972800" cy="582613"/>
          </a:xfrm>
        </p:spPr>
        <p:txBody>
          <a:bodyPr/>
          <a:lstStyle/>
          <a:p>
            <a:r>
              <a:rPr lang="sk-SK" altLang="sk-SK" sz="2800" b="1" dirty="0"/>
              <a:t>T</a:t>
            </a:r>
            <a:r>
              <a:rPr lang="en-US" altLang="sk-SK" sz="2800" b="1" dirty="0"/>
              <a:t>he basics of the budget</a:t>
            </a:r>
            <a:endParaRPr lang="sk-SK" altLang="sk-SK" sz="2800"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111F54-BB06-466C-9631-2EA9C3CD6811}"/>
              </a:ext>
            </a:extLst>
          </p:cNvPr>
          <p:cNvSpPr>
            <a:spLocks noGrp="1" noChangeArrowheads="1"/>
          </p:cNvSpPr>
          <p:nvPr>
            <p:ph type="title"/>
          </p:nvPr>
        </p:nvSpPr>
        <p:spPr>
          <a:xfrm>
            <a:off x="1847528" y="332656"/>
            <a:ext cx="8911687" cy="1280890"/>
          </a:xfrm>
        </p:spPr>
        <p:txBody>
          <a:bodyPr/>
          <a:lstStyle/>
          <a:p>
            <a:r>
              <a:rPr lang="en-US" altLang="sk-SK" sz="2400" b="1" i="1" dirty="0"/>
              <a:t>MANAGER FUNCTIONS AND FIRM'S STRATEGY</a:t>
            </a:r>
            <a:endParaRPr lang="sk-SK" altLang="sk-SK" sz="2400" b="1" i="1" dirty="0"/>
          </a:p>
        </p:txBody>
      </p:sp>
      <p:sp>
        <p:nvSpPr>
          <p:cNvPr id="4099" name="Rectangle 3">
            <a:extLst>
              <a:ext uri="{FF2B5EF4-FFF2-40B4-BE49-F238E27FC236}">
                <a16:creationId xmlns:a16="http://schemas.microsoft.com/office/drawing/2014/main" id="{4BE7B41A-9AC3-4933-BFE2-786C030C6AD5}"/>
              </a:ext>
            </a:extLst>
          </p:cNvPr>
          <p:cNvSpPr>
            <a:spLocks noGrp="1" noChangeArrowheads="1"/>
          </p:cNvSpPr>
          <p:nvPr>
            <p:ph idx="1"/>
          </p:nvPr>
        </p:nvSpPr>
        <p:spPr>
          <a:xfrm>
            <a:off x="609600" y="1340767"/>
            <a:ext cx="7574632" cy="4785395"/>
          </a:xfrm>
        </p:spPr>
        <p:txBody>
          <a:bodyPr>
            <a:normAutofit lnSpcReduction="10000"/>
          </a:bodyPr>
          <a:lstStyle/>
          <a:p>
            <a:pPr marL="457200" indent="-457200">
              <a:lnSpc>
                <a:spcPct val="80000"/>
              </a:lnSpc>
              <a:spcBef>
                <a:spcPts val="0"/>
              </a:spcBef>
              <a:buFontTx/>
              <a:buAutoNum type="romanUcPeriod"/>
            </a:pPr>
            <a:r>
              <a:rPr lang="en-US" altLang="sk-SK" sz="2000" dirty="0"/>
              <a:t>STRATEGIC OBJECTIVES OF THE COMPANY </a:t>
            </a:r>
            <a:r>
              <a:rPr lang="en-US" altLang="sk-SK" sz="2000" b="0" dirty="0"/>
              <a:t>(DETERMINATION)</a:t>
            </a:r>
          </a:p>
          <a:p>
            <a:pPr marL="457200" indent="-457200">
              <a:lnSpc>
                <a:spcPct val="80000"/>
              </a:lnSpc>
              <a:spcBef>
                <a:spcPts val="0"/>
              </a:spcBef>
              <a:buFontTx/>
              <a:buAutoNum type="romanUcPeriod"/>
            </a:pPr>
            <a:endParaRPr lang="en-US" altLang="sk-SK" sz="1400" dirty="0"/>
          </a:p>
          <a:p>
            <a:pPr marL="0" indent="452438">
              <a:lnSpc>
                <a:spcPct val="80000"/>
              </a:lnSpc>
              <a:spcBef>
                <a:spcPts val="0"/>
              </a:spcBef>
              <a:buNone/>
            </a:pPr>
            <a:r>
              <a:rPr lang="en-US" altLang="sk-SK" sz="2400" b="0" i="1" dirty="0"/>
              <a:t>Basis for determining:</a:t>
            </a:r>
          </a:p>
          <a:p>
            <a:pPr marL="717550" indent="-452438">
              <a:lnSpc>
                <a:spcPct val="80000"/>
              </a:lnSpc>
              <a:spcBef>
                <a:spcPts val="0"/>
              </a:spcBef>
              <a:buNone/>
            </a:pPr>
            <a:endParaRPr lang="en-US" altLang="sk-SK" sz="2400" b="0" dirty="0"/>
          </a:p>
          <a:p>
            <a:pPr marL="717550" indent="-452438">
              <a:lnSpc>
                <a:spcPct val="80000"/>
              </a:lnSpc>
              <a:spcBef>
                <a:spcPts val="0"/>
              </a:spcBef>
              <a:buFont typeface="Symbol" panose="05050102010706020507" pitchFamily="18" charset="2"/>
              <a:buChar char="§"/>
            </a:pPr>
            <a:r>
              <a:rPr lang="en-US" altLang="sk-SK" sz="2400" dirty="0"/>
              <a:t>Vision about business mission and company development</a:t>
            </a:r>
            <a:endParaRPr lang="sk-SK" altLang="sk-SK" sz="2400" dirty="0"/>
          </a:p>
          <a:p>
            <a:pPr marL="255588" indent="196850">
              <a:lnSpc>
                <a:spcPct val="80000"/>
              </a:lnSpc>
              <a:spcBef>
                <a:spcPts val="0"/>
              </a:spcBef>
              <a:buFont typeface="Symbol" panose="05050102010706020507" pitchFamily="18" charset="2"/>
              <a:buChar char="§"/>
            </a:pPr>
            <a:endParaRPr lang="en-US" altLang="sk-SK" sz="2400" b="0" dirty="0"/>
          </a:p>
          <a:p>
            <a:pPr marL="598488" indent="30163">
              <a:lnSpc>
                <a:spcPct val="80000"/>
              </a:lnSpc>
              <a:spcBef>
                <a:spcPts val="0"/>
              </a:spcBef>
            </a:pPr>
            <a:r>
              <a:rPr lang="sk-SK" altLang="sk-SK" sz="2400" b="0" dirty="0"/>
              <a:t>	</a:t>
            </a:r>
            <a:r>
              <a:rPr lang="en-US" altLang="sk-SK" sz="2400" b="0" dirty="0"/>
              <a:t>applying the principles of successful business</a:t>
            </a:r>
          </a:p>
          <a:p>
            <a:pPr marL="255588" indent="196850">
              <a:lnSpc>
                <a:spcPct val="80000"/>
              </a:lnSpc>
              <a:spcBef>
                <a:spcPts val="0"/>
              </a:spcBef>
              <a:buNone/>
            </a:pPr>
            <a:endParaRPr lang="en-US" altLang="sk-SK" sz="2400" b="0" dirty="0"/>
          </a:p>
          <a:p>
            <a:pPr marL="255588" indent="461963">
              <a:lnSpc>
                <a:spcPct val="80000"/>
              </a:lnSpc>
              <a:spcBef>
                <a:spcPts val="0"/>
              </a:spcBef>
              <a:buFont typeface="Symbol" panose="05050102010706020507" pitchFamily="18" charset="2"/>
              <a:buChar char="§"/>
            </a:pPr>
            <a:r>
              <a:rPr lang="en-US" altLang="sk-SK" sz="2400" dirty="0"/>
              <a:t>Business environment development analysis</a:t>
            </a:r>
            <a:endParaRPr lang="sk-SK" altLang="sk-SK" sz="2400" dirty="0"/>
          </a:p>
          <a:p>
            <a:pPr marL="255588" indent="196850">
              <a:lnSpc>
                <a:spcPct val="80000"/>
              </a:lnSpc>
              <a:spcBef>
                <a:spcPts val="0"/>
              </a:spcBef>
              <a:buFont typeface="Symbol" panose="05050102010706020507" pitchFamily="18" charset="2"/>
              <a:buChar char="§"/>
            </a:pPr>
            <a:endParaRPr lang="en-US" altLang="sk-SK" sz="2400" b="0" dirty="0"/>
          </a:p>
          <a:p>
            <a:pPr marL="598488" indent="30163">
              <a:lnSpc>
                <a:spcPct val="80000"/>
              </a:lnSpc>
              <a:spcBef>
                <a:spcPts val="0"/>
              </a:spcBef>
            </a:pPr>
            <a:r>
              <a:rPr lang="sk-SK" altLang="sk-SK" sz="2400" b="0" dirty="0"/>
              <a:t>	p</a:t>
            </a:r>
            <a:r>
              <a:rPr lang="en-US" altLang="sk-SK" sz="2400" b="0" dirty="0" err="1"/>
              <a:t>ossible</a:t>
            </a:r>
            <a:r>
              <a:rPr lang="en-US" altLang="sk-SK" sz="2400" b="0" dirty="0"/>
              <a:t> business opportunities and risks in analyzing development</a:t>
            </a:r>
            <a:endParaRPr lang="sk-SK" altLang="sk-SK" sz="2400" b="0" dirty="0"/>
          </a:p>
          <a:p>
            <a:pPr marL="598488" indent="30163">
              <a:lnSpc>
                <a:spcPct val="80000"/>
              </a:lnSpc>
              <a:spcBef>
                <a:spcPts val="0"/>
              </a:spcBef>
            </a:pPr>
            <a:r>
              <a:rPr lang="sk-SK" altLang="sk-SK" sz="2400" b="0" dirty="0"/>
              <a:t>	</a:t>
            </a:r>
            <a:r>
              <a:rPr lang="en-US" altLang="sk-SK" sz="2400" b="0" dirty="0"/>
              <a:t>the development of the economic environment</a:t>
            </a:r>
          </a:p>
          <a:p>
            <a:pPr marL="598488" indent="30163">
              <a:lnSpc>
                <a:spcPct val="80000"/>
              </a:lnSpc>
              <a:spcBef>
                <a:spcPts val="0"/>
              </a:spcBef>
            </a:pPr>
            <a:r>
              <a:rPr lang="sk-SK" altLang="sk-SK" sz="2400" b="0" dirty="0"/>
              <a:t>	d</a:t>
            </a:r>
            <a:r>
              <a:rPr lang="en-US" altLang="sk-SK" sz="2400" b="0" dirty="0" err="1"/>
              <a:t>eveloping</a:t>
            </a:r>
            <a:r>
              <a:rPr lang="en-US" altLang="sk-SK" sz="2400" b="0" dirty="0"/>
              <a:t> competition</a:t>
            </a:r>
          </a:p>
        </p:txBody>
      </p:sp>
      <p:pic>
        <p:nvPicPr>
          <p:cNvPr id="3" name="Obrázok 2">
            <a:extLst>
              <a:ext uri="{FF2B5EF4-FFF2-40B4-BE49-F238E27FC236}">
                <a16:creationId xmlns:a16="http://schemas.microsoft.com/office/drawing/2014/main" id="{6363A9FB-FA48-4795-91AC-2459ACDB8D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7408720" y="2188289"/>
            <a:ext cx="4863393" cy="2736304"/>
          </a:xfrm>
          <a:prstGeom prst="rect">
            <a:avLst/>
          </a:prstGeom>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brázok 2">
            <a:extLst>
              <a:ext uri="{FF2B5EF4-FFF2-40B4-BE49-F238E27FC236}">
                <a16:creationId xmlns:a16="http://schemas.microsoft.com/office/drawing/2014/main" id="{9B0AF044-FBEC-4C62-A811-61014F14E8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7308225">
            <a:off x="369001" y="2535817"/>
            <a:ext cx="4293182" cy="2232454"/>
          </a:xfrm>
          <a:prstGeom prst="rect">
            <a:avLst/>
          </a:prstGeom>
        </p:spPr>
      </p:pic>
      <p:sp>
        <p:nvSpPr>
          <p:cNvPr id="4098" name="Rectangle 2">
            <a:extLst>
              <a:ext uri="{FF2B5EF4-FFF2-40B4-BE49-F238E27FC236}">
                <a16:creationId xmlns:a16="http://schemas.microsoft.com/office/drawing/2014/main" id="{7F111F54-BB06-466C-9631-2EA9C3CD6811}"/>
              </a:ext>
            </a:extLst>
          </p:cNvPr>
          <p:cNvSpPr>
            <a:spLocks noGrp="1" noChangeArrowheads="1"/>
          </p:cNvSpPr>
          <p:nvPr>
            <p:ph type="title"/>
          </p:nvPr>
        </p:nvSpPr>
        <p:spPr>
          <a:xfrm>
            <a:off x="1487488" y="332656"/>
            <a:ext cx="8911687" cy="1280890"/>
          </a:xfrm>
        </p:spPr>
        <p:txBody>
          <a:bodyPr/>
          <a:lstStyle/>
          <a:p>
            <a:r>
              <a:rPr lang="en-US" altLang="sk-SK" sz="2400" b="1" i="1" dirty="0"/>
              <a:t>MANAGER FUNCTIONS AND FIRM'S STRATEGY</a:t>
            </a:r>
            <a:endParaRPr lang="sk-SK" altLang="sk-SK" sz="2400" b="1" i="1" dirty="0"/>
          </a:p>
        </p:txBody>
      </p:sp>
      <p:sp>
        <p:nvSpPr>
          <p:cNvPr id="4099" name="Rectangle 3">
            <a:extLst>
              <a:ext uri="{FF2B5EF4-FFF2-40B4-BE49-F238E27FC236}">
                <a16:creationId xmlns:a16="http://schemas.microsoft.com/office/drawing/2014/main" id="{4BE7B41A-9AC3-4933-BFE2-786C030C6AD5}"/>
              </a:ext>
            </a:extLst>
          </p:cNvPr>
          <p:cNvSpPr>
            <a:spLocks noGrp="1" noChangeArrowheads="1"/>
          </p:cNvSpPr>
          <p:nvPr>
            <p:ph idx="1"/>
          </p:nvPr>
        </p:nvSpPr>
        <p:spPr>
          <a:xfrm>
            <a:off x="4223792" y="1124744"/>
            <a:ext cx="7718648" cy="5054600"/>
          </a:xfrm>
        </p:spPr>
        <p:txBody>
          <a:bodyPr>
            <a:normAutofit lnSpcReduction="10000"/>
          </a:bodyPr>
          <a:lstStyle/>
          <a:p>
            <a:pPr marL="457200" indent="-457200">
              <a:lnSpc>
                <a:spcPct val="80000"/>
              </a:lnSpc>
              <a:buFontTx/>
              <a:buAutoNum type="romanUcPeriod"/>
            </a:pPr>
            <a:r>
              <a:rPr lang="en-US" altLang="sk-SK" sz="2000" dirty="0"/>
              <a:t>STRATEGIC OBJECTIVES OF THE COMPANY </a:t>
            </a:r>
            <a:r>
              <a:rPr lang="en-US" altLang="sk-SK" sz="2000" b="0" dirty="0"/>
              <a:t>(DETERMINATION)</a:t>
            </a:r>
            <a:r>
              <a:rPr lang="sk-SK" altLang="sk-SK" sz="2000" b="0" dirty="0"/>
              <a:t> </a:t>
            </a:r>
            <a:endParaRPr lang="en-US" altLang="sk-SK" sz="2000" b="0" dirty="0"/>
          </a:p>
          <a:p>
            <a:pPr marL="457200" indent="-457200">
              <a:lnSpc>
                <a:spcPct val="80000"/>
              </a:lnSpc>
              <a:buFontTx/>
              <a:buAutoNum type="romanUcPeriod"/>
            </a:pPr>
            <a:endParaRPr lang="en-US" altLang="sk-SK" sz="1400" dirty="0"/>
          </a:p>
          <a:p>
            <a:pPr marL="255588" indent="461963">
              <a:lnSpc>
                <a:spcPct val="80000"/>
              </a:lnSpc>
              <a:spcBef>
                <a:spcPts val="600"/>
              </a:spcBef>
              <a:buFont typeface="Symbol" panose="05050102010706020507" pitchFamily="18" charset="2"/>
              <a:buChar char="§"/>
            </a:pPr>
            <a:r>
              <a:rPr lang="en-US" altLang="sk-SK" sz="2400" dirty="0"/>
              <a:t>Analysis of company resources, strengths and weaknesses</a:t>
            </a:r>
          </a:p>
          <a:p>
            <a:pPr marL="598488" indent="296863">
              <a:spcBef>
                <a:spcPts val="600"/>
              </a:spcBef>
            </a:pPr>
            <a:r>
              <a:rPr lang="sk-SK" altLang="sk-SK" sz="2400" b="0" dirty="0"/>
              <a:t>a</a:t>
            </a:r>
            <a:r>
              <a:rPr lang="en-US" altLang="sk-SK" sz="2400" b="0" dirty="0"/>
              <a:t>n approach to analyzing the company's strengths and weaknesses</a:t>
            </a:r>
          </a:p>
          <a:p>
            <a:pPr marL="598488" indent="296863">
              <a:spcBef>
                <a:spcPts val="600"/>
              </a:spcBef>
            </a:pPr>
            <a:r>
              <a:rPr lang="en-US" altLang="sk-SK" sz="2400" b="0" dirty="0"/>
              <a:t>formulation of specific company benefits</a:t>
            </a:r>
          </a:p>
          <a:p>
            <a:pPr marL="457200" indent="-457200">
              <a:lnSpc>
                <a:spcPct val="80000"/>
              </a:lnSpc>
              <a:spcBef>
                <a:spcPts val="600"/>
              </a:spcBef>
              <a:buFontTx/>
              <a:buAutoNum type="romanUcPeriod"/>
            </a:pPr>
            <a:endParaRPr lang="en-US" altLang="sk-SK" sz="1400" dirty="0"/>
          </a:p>
          <a:p>
            <a:pPr marL="255588" indent="461963">
              <a:lnSpc>
                <a:spcPct val="80000"/>
              </a:lnSpc>
              <a:spcBef>
                <a:spcPts val="600"/>
              </a:spcBef>
              <a:buFont typeface="Symbol" panose="05050102010706020507" pitchFamily="18" charset="2"/>
              <a:buChar char="§"/>
            </a:pPr>
            <a:r>
              <a:rPr lang="en-US" altLang="sk-SK" sz="2400" dirty="0"/>
              <a:t>Forming strategic goals of the company</a:t>
            </a:r>
          </a:p>
          <a:p>
            <a:pPr marL="598488" indent="296863">
              <a:spcBef>
                <a:spcPts val="600"/>
              </a:spcBef>
            </a:pPr>
            <a:r>
              <a:rPr lang="en-US" altLang="sk-SK" sz="2400" b="0" dirty="0"/>
              <a:t>objectives related to meeting demand</a:t>
            </a:r>
          </a:p>
          <a:p>
            <a:pPr marL="598488" indent="296863">
              <a:spcBef>
                <a:spcPts val="600"/>
              </a:spcBef>
            </a:pPr>
            <a:r>
              <a:rPr lang="sk-SK" altLang="sk-SK" sz="2400" b="0" dirty="0"/>
              <a:t>o</a:t>
            </a:r>
            <a:r>
              <a:rPr lang="en-US" altLang="sk-SK" sz="2400" b="0" dirty="0" err="1"/>
              <a:t>bjectives</a:t>
            </a:r>
            <a:r>
              <a:rPr lang="en-US" altLang="sk-SK" sz="2400" b="0" dirty="0"/>
              <a:t> to create an economic effect</a:t>
            </a:r>
          </a:p>
          <a:p>
            <a:pPr marL="598488" indent="296863">
              <a:spcBef>
                <a:spcPts val="600"/>
              </a:spcBef>
            </a:pPr>
            <a:r>
              <a:rPr lang="en-US" altLang="sk-SK" sz="2400" b="0" dirty="0"/>
              <a:t>objectives for the development of tangible and intangible assets</a:t>
            </a:r>
          </a:p>
          <a:p>
            <a:pPr marL="598488" indent="296863">
              <a:spcBef>
                <a:spcPts val="600"/>
              </a:spcBef>
            </a:pPr>
            <a:r>
              <a:rPr lang="en-US" altLang="sk-SK" sz="2400" b="0" dirty="0"/>
              <a:t>objectives relating to the workforce</a:t>
            </a:r>
            <a:endParaRPr lang="sk-SK" altLang="sk-SK" sz="2400" b="0" dirty="0"/>
          </a:p>
        </p:txBody>
      </p:sp>
    </p:spTree>
    <p:extLst>
      <p:ext uri="{BB962C8B-B14F-4D97-AF65-F5344CB8AC3E}">
        <p14:creationId xmlns:p14="http://schemas.microsoft.com/office/powerpoint/2010/main" val="293922104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C5A75575-AB95-4E03-9A15-CFF0028BDCBE}"/>
              </a:ext>
            </a:extLst>
          </p:cNvPr>
          <p:cNvSpPr>
            <a:spLocks noGrp="1" noChangeArrowheads="1"/>
          </p:cNvSpPr>
          <p:nvPr>
            <p:ph type="title"/>
          </p:nvPr>
        </p:nvSpPr>
        <p:spPr>
          <a:xfrm>
            <a:off x="1555784" y="324588"/>
            <a:ext cx="8911687" cy="1280890"/>
          </a:xfrm>
        </p:spPr>
        <p:txBody>
          <a:bodyPr>
            <a:normAutofit/>
          </a:bodyPr>
          <a:lstStyle/>
          <a:p>
            <a:r>
              <a:rPr lang="en-US" altLang="sk-SK" sz="3200" b="1" i="1" dirty="0"/>
              <a:t>DEFINITION OF MISSION AND VIS</a:t>
            </a:r>
            <a:r>
              <a:rPr lang="sk-SK" altLang="sk-SK" sz="3200" b="1" i="1" dirty="0"/>
              <a:t>ION</a:t>
            </a:r>
            <a:endParaRPr lang="sk-SK" altLang="sk-SK" sz="3200" b="1" dirty="0"/>
          </a:p>
        </p:txBody>
      </p:sp>
      <p:sp>
        <p:nvSpPr>
          <p:cNvPr id="5123" name="Rectangle 3">
            <a:extLst>
              <a:ext uri="{FF2B5EF4-FFF2-40B4-BE49-F238E27FC236}">
                <a16:creationId xmlns:a16="http://schemas.microsoft.com/office/drawing/2014/main" id="{1656D09D-C191-4931-A260-512C42ED9C26}"/>
              </a:ext>
            </a:extLst>
          </p:cNvPr>
          <p:cNvSpPr>
            <a:spLocks noGrp="1" noChangeArrowheads="1"/>
          </p:cNvSpPr>
          <p:nvPr>
            <p:ph idx="1"/>
          </p:nvPr>
        </p:nvSpPr>
        <p:spPr>
          <a:xfrm>
            <a:off x="1055440" y="1264554"/>
            <a:ext cx="10729192" cy="5188781"/>
          </a:xfrm>
        </p:spPr>
        <p:txBody>
          <a:bodyPr>
            <a:normAutofit fontScale="92500" lnSpcReduction="10000"/>
          </a:bodyPr>
          <a:lstStyle/>
          <a:p>
            <a:pPr indent="11113">
              <a:lnSpc>
                <a:spcPct val="150000"/>
              </a:lnSpc>
              <a:buNone/>
            </a:pPr>
            <a:r>
              <a:rPr lang="en-US" altLang="sk-SK" sz="1600" dirty="0"/>
              <a:t>Identification of the company mission (Why we are here)</a:t>
            </a:r>
            <a:r>
              <a:rPr lang="sk-SK" altLang="sk-SK" sz="1300" u="sng" dirty="0"/>
              <a:t> </a:t>
            </a:r>
            <a:r>
              <a:rPr lang="sk-SK" altLang="sk-SK" sz="13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endParaRPr lang="sk-SK" altLang="sk-SK" sz="1300" u="sng" dirty="0"/>
          </a:p>
          <a:p>
            <a:pPr indent="11113">
              <a:lnSpc>
                <a:spcPct val="80000"/>
              </a:lnSpc>
              <a:buNone/>
            </a:pPr>
            <a:r>
              <a:rPr lang="en-US" altLang="sk-SK" sz="1600" dirty="0"/>
              <a:t>Defining Vision:</a:t>
            </a:r>
          </a:p>
          <a:p>
            <a:pPr indent="11113">
              <a:lnSpc>
                <a:spcPct val="80000"/>
              </a:lnSpc>
              <a:buNone/>
            </a:pPr>
            <a:endParaRPr lang="en-US" altLang="sk-SK" sz="1300" b="0" u="sng" dirty="0"/>
          </a:p>
          <a:p>
            <a:pPr marL="1169988" indent="11113">
              <a:lnSpc>
                <a:spcPct val="80000"/>
              </a:lnSpc>
              <a:buNone/>
            </a:pPr>
            <a:r>
              <a:rPr lang="en-US" altLang="sk-SK" sz="1600" dirty="0"/>
              <a:t>Signs of a well-formulated vision:</a:t>
            </a:r>
          </a:p>
          <a:p>
            <a:pPr marL="1169988" indent="11113">
              <a:lnSpc>
                <a:spcPct val="80000"/>
              </a:lnSpc>
              <a:buNone/>
            </a:pPr>
            <a:r>
              <a:rPr lang="en-US" altLang="sk-SK" sz="1300" b="0" dirty="0"/>
              <a:t> </a:t>
            </a:r>
          </a:p>
          <a:p>
            <a:pPr marL="1455738" indent="-285750">
              <a:lnSpc>
                <a:spcPct val="80000"/>
              </a:lnSpc>
              <a:buFont typeface="Symbol" panose="05050102010706020507" pitchFamily="18" charset="2"/>
              <a:buChar char="§"/>
            </a:pPr>
            <a:r>
              <a:rPr lang="en-US" altLang="sk-SK" sz="1600" b="0" dirty="0"/>
              <a:t>Focuses on the needs and benefits of the customer</a:t>
            </a:r>
          </a:p>
          <a:p>
            <a:pPr marL="1455738" indent="-285750">
              <a:lnSpc>
                <a:spcPct val="80000"/>
              </a:lnSpc>
              <a:buFont typeface="Symbol" panose="05050102010706020507" pitchFamily="18" charset="2"/>
              <a:buChar char="§"/>
            </a:pPr>
            <a:r>
              <a:rPr lang="en-US" altLang="sk-SK" sz="1600" b="0" dirty="0"/>
              <a:t>It is so clear that it leads to action</a:t>
            </a:r>
          </a:p>
          <a:p>
            <a:pPr marL="1455738" indent="-285750">
              <a:lnSpc>
                <a:spcPct val="80000"/>
              </a:lnSpc>
              <a:buFont typeface="Symbol" panose="05050102010706020507" pitchFamily="18" charset="2"/>
              <a:buChar char="§"/>
            </a:pPr>
            <a:r>
              <a:rPr lang="en-US" altLang="sk-SK" sz="1600" b="0" dirty="0"/>
              <a:t>It includes the definition of business subject</a:t>
            </a:r>
            <a:endParaRPr lang="sk-SK" altLang="sk-SK" sz="1600" b="0" dirty="0"/>
          </a:p>
          <a:p>
            <a:pPr marL="1455738" indent="-285750">
              <a:lnSpc>
                <a:spcPct val="80000"/>
              </a:lnSpc>
              <a:buFont typeface="Symbol" panose="05050102010706020507" pitchFamily="18" charset="2"/>
              <a:buChar char="§"/>
            </a:pPr>
            <a:r>
              <a:rPr lang="en-US" altLang="sk-SK" sz="1600" b="0" dirty="0"/>
              <a:t>Identifies the desirable way of managing and organizing policy</a:t>
            </a:r>
            <a:endParaRPr lang="sk-SK" altLang="sk-SK" sz="1600" b="0" dirty="0"/>
          </a:p>
          <a:p>
            <a:pPr marL="265113" indent="0">
              <a:lnSpc>
                <a:spcPct val="150000"/>
              </a:lnSpc>
              <a:buNone/>
            </a:pPr>
            <a:r>
              <a:rPr lang="sk-SK" altLang="sk-SK" sz="1300" dirty="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pic>
        <p:nvPicPr>
          <p:cNvPr id="3" name="Obrázok 2">
            <a:extLst>
              <a:ext uri="{FF2B5EF4-FFF2-40B4-BE49-F238E27FC236}">
                <a16:creationId xmlns:a16="http://schemas.microsoft.com/office/drawing/2014/main" id="{AEBF6E9B-9288-49FB-BF9A-B734600A65E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9080" y="3227291"/>
            <a:ext cx="2105532" cy="1725710"/>
          </a:xfrm>
          <a:prstGeom prst="rect">
            <a:avLst/>
          </a:prstGeom>
        </p:spPr>
      </p:pic>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054C59F-4E7A-4A52-98DD-D274EE801951}"/>
              </a:ext>
            </a:extLst>
          </p:cNvPr>
          <p:cNvSpPr>
            <a:spLocks noGrp="1" noChangeArrowheads="1"/>
          </p:cNvSpPr>
          <p:nvPr>
            <p:ph type="title"/>
          </p:nvPr>
        </p:nvSpPr>
        <p:spPr>
          <a:xfrm>
            <a:off x="1271464" y="260648"/>
            <a:ext cx="8911687" cy="1280890"/>
          </a:xfrm>
        </p:spPr>
        <p:txBody>
          <a:bodyPr>
            <a:normAutofit/>
          </a:bodyPr>
          <a:lstStyle/>
          <a:p>
            <a:r>
              <a:rPr lang="sk-SK" altLang="sk-SK" sz="3200" b="1" i="1" dirty="0"/>
              <a:t>STRATEGIC PLANNING</a:t>
            </a:r>
          </a:p>
        </p:txBody>
      </p:sp>
      <p:sp>
        <p:nvSpPr>
          <p:cNvPr id="6147" name="Rectangle 3">
            <a:extLst>
              <a:ext uri="{FF2B5EF4-FFF2-40B4-BE49-F238E27FC236}">
                <a16:creationId xmlns:a16="http://schemas.microsoft.com/office/drawing/2014/main" id="{3CA21A01-D022-4978-AD77-D2DD6F226B4C}"/>
              </a:ext>
            </a:extLst>
          </p:cNvPr>
          <p:cNvSpPr>
            <a:spLocks noGrp="1" noChangeArrowheads="1"/>
          </p:cNvSpPr>
          <p:nvPr>
            <p:ph idx="1"/>
          </p:nvPr>
        </p:nvSpPr>
        <p:spPr>
          <a:xfrm>
            <a:off x="5735960" y="1268760"/>
            <a:ext cx="5486400" cy="4785394"/>
          </a:xfrm>
        </p:spPr>
        <p:txBody>
          <a:bodyPr>
            <a:normAutofit fontScale="92500" lnSpcReduction="20000"/>
          </a:bodyPr>
          <a:lstStyle/>
          <a:p>
            <a:pPr indent="11113">
              <a:lnSpc>
                <a:spcPct val="80000"/>
              </a:lnSpc>
              <a:buNone/>
            </a:pPr>
            <a:r>
              <a:rPr lang="en-US" altLang="sk-SK" sz="2400" dirty="0"/>
              <a:t>Strategy:</a:t>
            </a:r>
            <a:endParaRPr lang="sk-SK" altLang="sk-SK" sz="2400" dirty="0"/>
          </a:p>
          <a:p>
            <a:pPr indent="11113">
              <a:lnSpc>
                <a:spcPct val="150000"/>
              </a:lnSpc>
              <a:buNone/>
            </a:pPr>
            <a:r>
              <a:rPr lang="en-US" altLang="sk-SK" sz="1800" b="0" dirty="0"/>
              <a:t>involves determining the purpose and mission (vision) of the organization, its basic long-term goals, identifying the direction of development, and allocating the resources needed to achieve the goals.</a:t>
            </a:r>
          </a:p>
          <a:p>
            <a:pPr indent="11113">
              <a:lnSpc>
                <a:spcPct val="80000"/>
              </a:lnSpc>
              <a:buNone/>
            </a:pPr>
            <a:endParaRPr lang="en-US" altLang="sk-SK" sz="1400" dirty="0"/>
          </a:p>
          <a:p>
            <a:pPr indent="11113">
              <a:lnSpc>
                <a:spcPct val="80000"/>
              </a:lnSpc>
              <a:buNone/>
            </a:pPr>
            <a:r>
              <a:rPr lang="en-US" altLang="sk-SK" sz="2400" dirty="0"/>
              <a:t>Strategic Management:</a:t>
            </a:r>
            <a:endParaRPr lang="sk-SK" altLang="sk-SK" sz="2400" dirty="0"/>
          </a:p>
          <a:p>
            <a:pPr indent="11113">
              <a:lnSpc>
                <a:spcPct val="150000"/>
              </a:lnSpc>
              <a:buNone/>
            </a:pPr>
            <a:r>
              <a:rPr lang="en-US" altLang="sk-SK" sz="1800" b="0" dirty="0"/>
              <a:t>is a set of management decisions and procedures that determine long-term performance of an organization. It includes the formulation, implementation and evaluation of the strategic plan.</a:t>
            </a:r>
          </a:p>
          <a:p>
            <a:pPr indent="11113">
              <a:lnSpc>
                <a:spcPct val="80000"/>
              </a:lnSpc>
              <a:buNone/>
            </a:pPr>
            <a:endParaRPr lang="en-US" altLang="sk-SK" sz="1400" dirty="0"/>
          </a:p>
        </p:txBody>
      </p:sp>
      <p:pic>
        <p:nvPicPr>
          <p:cNvPr id="1026" name="Picture 2" descr="VÃ½sledok vyhÄ¾adÃ¡vania obrÃ¡zkov pre dopyt strategic management">
            <a:extLst>
              <a:ext uri="{FF2B5EF4-FFF2-40B4-BE49-F238E27FC236}">
                <a16:creationId xmlns:a16="http://schemas.microsoft.com/office/drawing/2014/main" id="{414500BC-6285-4AFD-8A46-A966855133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1464" y="1666144"/>
            <a:ext cx="4392488" cy="43924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054C59F-4E7A-4A52-98DD-D274EE801951}"/>
              </a:ext>
            </a:extLst>
          </p:cNvPr>
          <p:cNvSpPr>
            <a:spLocks noGrp="1" noChangeArrowheads="1"/>
          </p:cNvSpPr>
          <p:nvPr>
            <p:ph type="title"/>
          </p:nvPr>
        </p:nvSpPr>
        <p:spPr>
          <a:xfrm>
            <a:off x="1991544" y="257346"/>
            <a:ext cx="8911687" cy="1280890"/>
          </a:xfrm>
        </p:spPr>
        <p:txBody>
          <a:bodyPr>
            <a:normAutofit/>
          </a:bodyPr>
          <a:lstStyle/>
          <a:p>
            <a:r>
              <a:rPr lang="sk-SK" altLang="sk-SK" sz="3200" b="1" i="1" dirty="0"/>
              <a:t>STRATEGIC PLANNING</a:t>
            </a:r>
          </a:p>
        </p:txBody>
      </p:sp>
      <p:sp>
        <p:nvSpPr>
          <p:cNvPr id="6147" name="Rectangle 3">
            <a:extLst>
              <a:ext uri="{FF2B5EF4-FFF2-40B4-BE49-F238E27FC236}">
                <a16:creationId xmlns:a16="http://schemas.microsoft.com/office/drawing/2014/main" id="{3CA21A01-D022-4978-AD77-D2DD6F226B4C}"/>
              </a:ext>
            </a:extLst>
          </p:cNvPr>
          <p:cNvSpPr>
            <a:spLocks noGrp="1" noChangeArrowheads="1"/>
          </p:cNvSpPr>
          <p:nvPr>
            <p:ph idx="1"/>
          </p:nvPr>
        </p:nvSpPr>
        <p:spPr>
          <a:xfrm>
            <a:off x="606989" y="1174815"/>
            <a:ext cx="7214592" cy="4785394"/>
          </a:xfrm>
        </p:spPr>
        <p:txBody>
          <a:bodyPr>
            <a:normAutofit lnSpcReduction="10000"/>
          </a:bodyPr>
          <a:lstStyle/>
          <a:p>
            <a:pPr indent="11113">
              <a:lnSpc>
                <a:spcPct val="80000"/>
              </a:lnSpc>
              <a:buNone/>
            </a:pPr>
            <a:endParaRPr lang="en-US" altLang="sk-SK" sz="1400" dirty="0"/>
          </a:p>
          <a:p>
            <a:pPr indent="11113">
              <a:lnSpc>
                <a:spcPct val="80000"/>
              </a:lnSpc>
              <a:buNone/>
            </a:pPr>
            <a:r>
              <a:rPr lang="en-US" altLang="sk-SK" sz="2400" dirty="0"/>
              <a:t>Strategic Plan: </a:t>
            </a:r>
            <a:endParaRPr lang="sk-SK" altLang="sk-SK" sz="2400" dirty="0"/>
          </a:p>
          <a:p>
            <a:pPr indent="11113">
              <a:lnSpc>
                <a:spcPct val="80000"/>
              </a:lnSpc>
              <a:buNone/>
            </a:pPr>
            <a:endParaRPr lang="sk-SK" altLang="sk-SK" sz="2000" dirty="0"/>
          </a:p>
          <a:p>
            <a:pPr indent="11113">
              <a:lnSpc>
                <a:spcPct val="80000"/>
              </a:lnSpc>
              <a:buNone/>
            </a:pPr>
            <a:endParaRPr lang="sk-SK" altLang="sk-SK" sz="1400" dirty="0"/>
          </a:p>
          <a:p>
            <a:pPr indent="11113">
              <a:lnSpc>
                <a:spcPct val="80000"/>
              </a:lnSpc>
              <a:buNone/>
            </a:pPr>
            <a:r>
              <a:rPr lang="en-US" altLang="sk-SK" sz="1800" b="0" i="1" dirty="0"/>
              <a:t>Systematic overview of management responses to three questions:</a:t>
            </a:r>
            <a:endParaRPr lang="sk-SK" altLang="sk-SK" sz="1800" b="0" i="1" dirty="0"/>
          </a:p>
          <a:p>
            <a:pPr indent="11113">
              <a:lnSpc>
                <a:spcPct val="80000"/>
              </a:lnSpc>
              <a:buNone/>
            </a:pPr>
            <a:endParaRPr lang="en-US" altLang="sk-SK" sz="1800" b="0" i="1" dirty="0"/>
          </a:p>
          <a:p>
            <a:pPr marL="600068" indent="-342900">
              <a:lnSpc>
                <a:spcPct val="200000"/>
              </a:lnSpc>
              <a:buFont typeface="+mj-lt"/>
              <a:buAutoNum type="arabicPeriod"/>
            </a:pPr>
            <a:r>
              <a:rPr lang="en-US" altLang="sk-SK" sz="1800" b="0" dirty="0"/>
              <a:t>What will we do and for whom will we do it?</a:t>
            </a:r>
          </a:p>
          <a:p>
            <a:pPr marL="600068" indent="-342900">
              <a:lnSpc>
                <a:spcPct val="200000"/>
              </a:lnSpc>
              <a:buFont typeface="+mj-lt"/>
              <a:buAutoNum type="arabicPeriod"/>
            </a:pPr>
            <a:r>
              <a:rPr lang="en-US" altLang="sk-SK" sz="1800" b="0" dirty="0"/>
              <a:t>What goals do we want to achieve?</a:t>
            </a:r>
          </a:p>
          <a:p>
            <a:pPr marL="600068" indent="-342900">
              <a:lnSpc>
                <a:spcPct val="200000"/>
              </a:lnSpc>
              <a:buFont typeface="+mj-lt"/>
              <a:buAutoNum type="arabicPeriod"/>
            </a:pPr>
            <a:r>
              <a:rPr lang="en-US" altLang="sk-SK" sz="1800" b="0" dirty="0"/>
              <a:t>How do we manage our business activities to achieve the goals?</a:t>
            </a:r>
          </a:p>
          <a:p>
            <a:pPr indent="11113">
              <a:lnSpc>
                <a:spcPct val="80000"/>
              </a:lnSpc>
              <a:buNone/>
            </a:pPr>
            <a:endParaRPr lang="en-US" altLang="sk-SK" sz="1400" dirty="0"/>
          </a:p>
        </p:txBody>
      </p:sp>
      <p:pic>
        <p:nvPicPr>
          <p:cNvPr id="2050" name="Picture 2" descr="StrategicPlan_0">
            <a:extLst>
              <a:ext uri="{FF2B5EF4-FFF2-40B4-BE49-F238E27FC236}">
                <a16:creationId xmlns:a16="http://schemas.microsoft.com/office/drawing/2014/main" id="{3C308B50-FB27-4985-BF9B-15DD02B909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43711" y="2564904"/>
            <a:ext cx="3438771" cy="2149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42841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9054C59F-4E7A-4A52-98DD-D274EE801951}"/>
              </a:ext>
            </a:extLst>
          </p:cNvPr>
          <p:cNvSpPr>
            <a:spLocks noGrp="1" noChangeArrowheads="1"/>
          </p:cNvSpPr>
          <p:nvPr>
            <p:ph type="title"/>
          </p:nvPr>
        </p:nvSpPr>
        <p:spPr>
          <a:xfrm>
            <a:off x="1640156" y="383915"/>
            <a:ext cx="8911687" cy="1280890"/>
          </a:xfrm>
        </p:spPr>
        <p:txBody>
          <a:bodyPr/>
          <a:lstStyle/>
          <a:p>
            <a:r>
              <a:rPr lang="sk-SK" altLang="sk-SK" b="1" i="1" dirty="0"/>
              <a:t>STRATEGIC PLANNING</a:t>
            </a:r>
          </a:p>
        </p:txBody>
      </p:sp>
      <p:sp>
        <p:nvSpPr>
          <p:cNvPr id="6147" name="Rectangle 3">
            <a:extLst>
              <a:ext uri="{FF2B5EF4-FFF2-40B4-BE49-F238E27FC236}">
                <a16:creationId xmlns:a16="http://schemas.microsoft.com/office/drawing/2014/main" id="{3CA21A01-D022-4978-AD77-D2DD6F226B4C}"/>
              </a:ext>
            </a:extLst>
          </p:cNvPr>
          <p:cNvSpPr>
            <a:spLocks noGrp="1" noChangeArrowheads="1"/>
          </p:cNvSpPr>
          <p:nvPr>
            <p:ph idx="1"/>
          </p:nvPr>
        </p:nvSpPr>
        <p:spPr>
          <a:xfrm>
            <a:off x="1559496" y="1340769"/>
            <a:ext cx="10022904" cy="4785394"/>
          </a:xfrm>
        </p:spPr>
        <p:txBody>
          <a:bodyPr/>
          <a:lstStyle/>
          <a:p>
            <a:pPr indent="11113">
              <a:lnSpc>
                <a:spcPct val="80000"/>
              </a:lnSpc>
              <a:buNone/>
            </a:pPr>
            <a:endParaRPr lang="en-US" altLang="sk-SK" sz="1400" dirty="0"/>
          </a:p>
          <a:p>
            <a:pPr indent="11113">
              <a:lnSpc>
                <a:spcPct val="80000"/>
              </a:lnSpc>
              <a:buNone/>
            </a:pPr>
            <a:r>
              <a:rPr lang="en-US" altLang="sk-SK" sz="2400" dirty="0"/>
              <a:t>  Basic steps:</a:t>
            </a:r>
          </a:p>
          <a:p>
            <a:pPr indent="11113">
              <a:lnSpc>
                <a:spcPct val="80000"/>
              </a:lnSpc>
              <a:buNone/>
            </a:pPr>
            <a:endParaRPr lang="en-US" altLang="sk-SK" sz="1400" dirty="0"/>
          </a:p>
          <a:p>
            <a:pPr marL="600068" indent="-342900">
              <a:lnSpc>
                <a:spcPct val="150000"/>
              </a:lnSpc>
              <a:buFont typeface="+mj-lt"/>
              <a:buAutoNum type="arabicPeriod"/>
            </a:pPr>
            <a:r>
              <a:rPr lang="en-US" altLang="sk-SK" sz="2400" b="0" dirty="0"/>
              <a:t>Definition of vision</a:t>
            </a:r>
          </a:p>
          <a:p>
            <a:pPr marL="600068" indent="-342900">
              <a:lnSpc>
                <a:spcPct val="150000"/>
              </a:lnSpc>
              <a:buFont typeface="+mj-lt"/>
              <a:buAutoNum type="arabicPeriod"/>
            </a:pPr>
            <a:r>
              <a:rPr lang="en-US" altLang="sk-SK" sz="2400" b="0" dirty="0"/>
              <a:t>Setting targets</a:t>
            </a:r>
          </a:p>
          <a:p>
            <a:pPr marL="600068" indent="-342900">
              <a:lnSpc>
                <a:spcPct val="150000"/>
              </a:lnSpc>
              <a:buFont typeface="+mj-lt"/>
              <a:buAutoNum type="arabicPeriod"/>
            </a:pPr>
            <a:r>
              <a:rPr lang="en-US" altLang="sk-SK" sz="2400" b="0" dirty="0"/>
              <a:t>Formulation of the strategic plan</a:t>
            </a:r>
          </a:p>
          <a:p>
            <a:pPr marL="600068" indent="-342900">
              <a:lnSpc>
                <a:spcPct val="150000"/>
              </a:lnSpc>
              <a:buFont typeface="+mj-lt"/>
              <a:buAutoNum type="arabicPeriod"/>
            </a:pPr>
            <a:r>
              <a:rPr lang="en-US" altLang="sk-SK" sz="2400" b="0" dirty="0"/>
              <a:t>Implementation of the strategic plan</a:t>
            </a:r>
          </a:p>
          <a:p>
            <a:pPr marL="600068" indent="-342900">
              <a:lnSpc>
                <a:spcPct val="150000"/>
              </a:lnSpc>
              <a:buFont typeface="+mj-lt"/>
              <a:buAutoNum type="arabicPeriod"/>
            </a:pPr>
            <a:r>
              <a:rPr lang="en-US" altLang="sk-SK" sz="2400" b="0" dirty="0"/>
              <a:t>Evaluation and new formulation of the strategic plan.</a:t>
            </a:r>
            <a:endParaRPr lang="sk-SK" altLang="sk-SK" sz="2400" b="0" dirty="0"/>
          </a:p>
        </p:txBody>
      </p:sp>
      <p:pic>
        <p:nvPicPr>
          <p:cNvPr id="3076" name="Picture 4" descr="VÃ½sledok vyhÄ¾adÃ¡vania obrÃ¡zkov pre dopyt strategic plan basic steps">
            <a:extLst>
              <a:ext uri="{FF2B5EF4-FFF2-40B4-BE49-F238E27FC236}">
                <a16:creationId xmlns:a16="http://schemas.microsoft.com/office/drawing/2014/main" id="{7DADE1DD-8F8D-4692-B3FD-7AC9C80834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3696" y="1988840"/>
            <a:ext cx="4447598"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868173"/>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70EE763D-A99D-46FE-BAE6-1A8CE46AFA7B}"/>
              </a:ext>
            </a:extLst>
          </p:cNvPr>
          <p:cNvSpPr>
            <a:spLocks noGrp="1" noChangeArrowheads="1"/>
          </p:cNvSpPr>
          <p:nvPr>
            <p:ph type="title"/>
          </p:nvPr>
        </p:nvSpPr>
        <p:spPr>
          <a:xfrm>
            <a:off x="1235272" y="316934"/>
            <a:ext cx="9792890" cy="908050"/>
          </a:xfrm>
        </p:spPr>
        <p:txBody>
          <a:bodyPr>
            <a:normAutofit fontScale="90000"/>
          </a:bodyPr>
          <a:lstStyle/>
          <a:p>
            <a:r>
              <a:rPr lang="en-US" altLang="sk-SK" sz="2800" i="1" dirty="0"/>
              <a:t>S</a:t>
            </a:r>
            <a:r>
              <a:rPr lang="sk-SK" altLang="sk-SK" sz="2800" i="1" dirty="0" err="1"/>
              <a:t>cheme</a:t>
            </a:r>
            <a:r>
              <a:rPr lang="en-US" altLang="sk-SK" sz="2800" i="1" dirty="0"/>
              <a:t> design and implementation of corporate strategy</a:t>
            </a:r>
            <a:endParaRPr lang="sk-SK" altLang="sk-SK" sz="2800" i="1" dirty="0"/>
          </a:p>
        </p:txBody>
      </p:sp>
      <p:sp>
        <p:nvSpPr>
          <p:cNvPr id="7172" name="Rectangle 8">
            <a:extLst>
              <a:ext uri="{FF2B5EF4-FFF2-40B4-BE49-F238E27FC236}">
                <a16:creationId xmlns:a16="http://schemas.microsoft.com/office/drawing/2014/main" id="{B4A81468-BB68-451F-9654-CCC5CB4AC838}"/>
              </a:ext>
            </a:extLst>
          </p:cNvPr>
          <p:cNvSpPr>
            <a:spLocks noChangeArrowheads="1"/>
          </p:cNvSpPr>
          <p:nvPr/>
        </p:nvSpPr>
        <p:spPr bwMode="auto">
          <a:xfrm>
            <a:off x="5014913" y="980728"/>
            <a:ext cx="2233609" cy="649287"/>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Vision a</a:t>
            </a:r>
            <a:r>
              <a:rPr lang="sk-SK" altLang="sk-SK" sz="1200" b="1" dirty="0" err="1">
                <a:solidFill>
                  <a:schemeClr val="bg1"/>
                </a:solidFill>
                <a:latin typeface="Calibri" panose="020F0502020204030204" pitchFamily="34" charset="0"/>
                <a:cs typeface="Calibri" panose="020F0502020204030204" pitchFamily="34" charset="0"/>
              </a:rPr>
              <a:t>nd</a:t>
            </a:r>
            <a:r>
              <a:rPr lang="sk-SK" altLang="sk-SK" sz="1200" b="1" dirty="0">
                <a:solidFill>
                  <a:schemeClr val="bg1"/>
                </a:solidFill>
                <a:latin typeface="Calibri" panose="020F0502020204030204" pitchFamily="34" charset="0"/>
                <a:cs typeface="Calibri" panose="020F0502020204030204" pitchFamily="34" charset="0"/>
              </a:rPr>
              <a:t> </a:t>
            </a:r>
            <a:r>
              <a:rPr lang="en-US" altLang="sk-SK" sz="1200" b="1" dirty="0">
                <a:solidFill>
                  <a:schemeClr val="bg1"/>
                </a:solidFill>
                <a:latin typeface="Calibri" panose="020F0502020204030204" pitchFamily="34" charset="0"/>
                <a:cs typeface="Calibri" panose="020F0502020204030204" pitchFamily="34" charset="0"/>
              </a:rPr>
              <a:t>business</a:t>
            </a:r>
          </a:p>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  mission and development </a:t>
            </a:r>
            <a:endParaRPr lang="sk-SK" altLang="sk-SK" sz="1200" b="1" dirty="0">
              <a:solidFill>
                <a:schemeClr val="bg1"/>
              </a:solidFill>
              <a:latin typeface="Calibri" panose="020F0502020204030204" pitchFamily="34" charset="0"/>
              <a:cs typeface="Calibri" panose="020F0502020204030204" pitchFamily="34" charset="0"/>
            </a:endParaRPr>
          </a:p>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of the company</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73" name="Rectangle 9">
            <a:extLst>
              <a:ext uri="{FF2B5EF4-FFF2-40B4-BE49-F238E27FC236}">
                <a16:creationId xmlns:a16="http://schemas.microsoft.com/office/drawing/2014/main" id="{D15CCDF2-D905-4454-A7FD-9037EE251150}"/>
              </a:ext>
            </a:extLst>
          </p:cNvPr>
          <p:cNvSpPr>
            <a:spLocks noChangeArrowheads="1"/>
          </p:cNvSpPr>
          <p:nvPr/>
        </p:nvSpPr>
        <p:spPr bwMode="auto">
          <a:xfrm>
            <a:off x="5664201" y="1988790"/>
            <a:ext cx="1008063" cy="792163"/>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200" b="1" dirty="0" err="1">
                <a:solidFill>
                  <a:schemeClr val="bg1"/>
                </a:solidFill>
                <a:latin typeface="Calibri" panose="020F0502020204030204" pitchFamily="34" charset="0"/>
                <a:cs typeface="Calibri" panose="020F0502020204030204" pitchFamily="34" charset="0"/>
              </a:rPr>
              <a:t>Strategic</a:t>
            </a:r>
            <a:endParaRPr lang="sk-SK" altLang="sk-SK" sz="1200" b="1" dirty="0">
              <a:solidFill>
                <a:schemeClr val="bg1"/>
              </a:solidFill>
              <a:latin typeface="Calibri" panose="020F0502020204030204" pitchFamily="34" charset="0"/>
              <a:cs typeface="Calibri" panose="020F0502020204030204" pitchFamily="34" charset="0"/>
            </a:endParaRPr>
          </a:p>
          <a:p>
            <a:pPr algn="ctr" eaLnBrk="1" hangingPunct="1">
              <a:spcBef>
                <a:spcPct val="0"/>
              </a:spcBef>
              <a:buFontTx/>
              <a:buNone/>
            </a:pPr>
            <a:r>
              <a:rPr lang="sk-SK" altLang="sk-SK" sz="1200" b="1" dirty="0">
                <a:solidFill>
                  <a:schemeClr val="bg1"/>
                </a:solidFill>
                <a:latin typeface="Calibri" panose="020F0502020204030204" pitchFamily="34" charset="0"/>
                <a:cs typeface="Calibri" panose="020F0502020204030204" pitchFamily="34" charset="0"/>
              </a:rPr>
              <a:t>business</a:t>
            </a:r>
          </a:p>
          <a:p>
            <a:pPr algn="ctr" eaLnBrk="1" hangingPunct="1">
              <a:spcBef>
                <a:spcPct val="0"/>
              </a:spcBef>
              <a:buFontTx/>
              <a:buNone/>
            </a:pPr>
            <a:r>
              <a:rPr lang="sk-SK" altLang="sk-SK" sz="1200" b="1" dirty="0" err="1">
                <a:solidFill>
                  <a:schemeClr val="bg1"/>
                </a:solidFill>
                <a:latin typeface="Calibri" panose="020F0502020204030204" pitchFamily="34" charset="0"/>
                <a:cs typeface="Calibri" panose="020F0502020204030204" pitchFamily="34" charset="0"/>
              </a:rPr>
              <a:t>goals</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74" name="Rectangle 10">
            <a:extLst>
              <a:ext uri="{FF2B5EF4-FFF2-40B4-BE49-F238E27FC236}">
                <a16:creationId xmlns:a16="http://schemas.microsoft.com/office/drawing/2014/main" id="{4599A035-4F07-40AC-9C61-0423576860CE}"/>
              </a:ext>
            </a:extLst>
          </p:cNvPr>
          <p:cNvSpPr>
            <a:spLocks noChangeArrowheads="1"/>
          </p:cNvSpPr>
          <p:nvPr/>
        </p:nvSpPr>
        <p:spPr bwMode="auto">
          <a:xfrm>
            <a:off x="7824787" y="1844327"/>
            <a:ext cx="1943619"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Analysis of </a:t>
            </a:r>
            <a:endParaRPr lang="sk-SK" altLang="sk-SK" sz="1200" b="1" dirty="0">
              <a:solidFill>
                <a:schemeClr val="bg1"/>
              </a:solidFill>
              <a:latin typeface="Calibri" panose="020F0502020204030204" pitchFamily="34" charset="0"/>
              <a:cs typeface="Calibri" panose="020F0502020204030204" pitchFamily="34" charset="0"/>
            </a:endParaRPr>
          </a:p>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company resources,</a:t>
            </a:r>
          </a:p>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Strengths and Weaknesses</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75" name="Rectangle 11">
            <a:extLst>
              <a:ext uri="{FF2B5EF4-FFF2-40B4-BE49-F238E27FC236}">
                <a16:creationId xmlns:a16="http://schemas.microsoft.com/office/drawing/2014/main" id="{79DDFF15-F25D-4544-BE2B-FEB78A8CB577}"/>
              </a:ext>
            </a:extLst>
          </p:cNvPr>
          <p:cNvSpPr>
            <a:spLocks noChangeArrowheads="1"/>
          </p:cNvSpPr>
          <p:nvPr/>
        </p:nvSpPr>
        <p:spPr bwMode="auto">
          <a:xfrm>
            <a:off x="2474397" y="1915764"/>
            <a:ext cx="1943618"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Analysis of corporate </a:t>
            </a:r>
            <a:endParaRPr lang="sk-SK" altLang="sk-SK" sz="1200" b="1" dirty="0">
              <a:solidFill>
                <a:schemeClr val="bg1"/>
              </a:solidFill>
              <a:latin typeface="Calibri" panose="020F0502020204030204" pitchFamily="34" charset="0"/>
              <a:cs typeface="Calibri" panose="020F0502020204030204" pitchFamily="34" charset="0"/>
            </a:endParaRPr>
          </a:p>
          <a:p>
            <a:pPr algn="ctr" eaLnBrk="1" hangingPunct="1">
              <a:spcBef>
                <a:spcPct val="0"/>
              </a:spcBef>
              <a:buNone/>
            </a:pPr>
            <a:r>
              <a:rPr lang="en-US" altLang="sk-SK" sz="1200" b="1" dirty="0">
                <a:solidFill>
                  <a:schemeClr val="bg1"/>
                </a:solidFill>
                <a:latin typeface="Calibri" panose="020F0502020204030204" pitchFamily="34" charset="0"/>
                <a:cs typeface="Calibri" panose="020F0502020204030204" pitchFamily="34" charset="0"/>
              </a:rPr>
              <a:t> environment</a:t>
            </a:r>
            <a:endParaRPr lang="sk-SK" altLang="sk-SK" sz="1200" b="1" dirty="0">
              <a:solidFill>
                <a:schemeClr val="bg1"/>
              </a:solidFill>
              <a:latin typeface="Calibri" panose="020F0502020204030204" pitchFamily="34" charset="0"/>
              <a:cs typeface="Calibri" panose="020F0502020204030204" pitchFamily="34" charset="0"/>
            </a:endParaRPr>
          </a:p>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development</a:t>
            </a:r>
          </a:p>
        </p:txBody>
      </p:sp>
      <p:sp>
        <p:nvSpPr>
          <p:cNvPr id="7176" name="Rectangle 12">
            <a:extLst>
              <a:ext uri="{FF2B5EF4-FFF2-40B4-BE49-F238E27FC236}">
                <a16:creationId xmlns:a16="http://schemas.microsoft.com/office/drawing/2014/main" id="{45EBD9CF-8BAE-459D-8956-2A48928475F5}"/>
              </a:ext>
            </a:extLst>
          </p:cNvPr>
          <p:cNvSpPr>
            <a:spLocks noChangeArrowheads="1"/>
          </p:cNvSpPr>
          <p:nvPr/>
        </p:nvSpPr>
        <p:spPr bwMode="auto">
          <a:xfrm>
            <a:off x="4583534" y="3215134"/>
            <a:ext cx="3168650" cy="287337"/>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200" b="1" dirty="0">
                <a:solidFill>
                  <a:schemeClr val="bg1"/>
                </a:solidFill>
                <a:latin typeface="Calibri" panose="020F0502020204030204" pitchFamily="34" charset="0"/>
                <a:cs typeface="Calibri" panose="020F0502020204030204" pitchFamily="34" charset="0"/>
              </a:rPr>
              <a:t>Business </a:t>
            </a:r>
            <a:r>
              <a:rPr lang="sk-SK" altLang="sk-SK" sz="1200" b="1" dirty="0" err="1">
                <a:solidFill>
                  <a:schemeClr val="bg1"/>
                </a:solidFill>
                <a:latin typeface="Calibri" panose="020F0502020204030204" pitchFamily="34" charset="0"/>
                <a:cs typeface="Calibri" panose="020F0502020204030204" pitchFamily="34" charset="0"/>
              </a:rPr>
              <a:t>strategy</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77" name="Rectangle 13">
            <a:extLst>
              <a:ext uri="{FF2B5EF4-FFF2-40B4-BE49-F238E27FC236}">
                <a16:creationId xmlns:a16="http://schemas.microsoft.com/office/drawing/2014/main" id="{BEB2310F-A444-43CA-90AE-960431808BC6}"/>
              </a:ext>
            </a:extLst>
          </p:cNvPr>
          <p:cNvSpPr>
            <a:spLocks noChangeArrowheads="1"/>
          </p:cNvSpPr>
          <p:nvPr/>
        </p:nvSpPr>
        <p:spPr bwMode="auto">
          <a:xfrm>
            <a:off x="4656139" y="4076353"/>
            <a:ext cx="3024184" cy="720725"/>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Vision about business mission</a:t>
            </a:r>
            <a:endParaRPr lang="sk-SK" altLang="sk-SK" sz="1200" b="1" dirty="0">
              <a:solidFill>
                <a:schemeClr val="bg1"/>
              </a:solidFill>
              <a:latin typeface="Calibri" panose="020F0502020204030204" pitchFamily="34" charset="0"/>
              <a:cs typeface="Calibri" panose="020F0502020204030204" pitchFamily="34" charset="0"/>
            </a:endParaRPr>
          </a:p>
          <a:p>
            <a:pPr algn="ctr" eaLnBrk="1" hangingPunct="1">
              <a:spcBef>
                <a:spcPct val="0"/>
              </a:spcBef>
              <a:buFontTx/>
              <a:buNone/>
            </a:pPr>
            <a:r>
              <a:rPr lang="en-US" altLang="sk-SK" sz="1200" b="1" dirty="0">
                <a:solidFill>
                  <a:schemeClr val="bg1"/>
                </a:solidFill>
                <a:latin typeface="Calibri" panose="020F0502020204030204" pitchFamily="34" charset="0"/>
                <a:cs typeface="Calibri" panose="020F0502020204030204" pitchFamily="34" charset="0"/>
              </a:rPr>
              <a:t>and development of the company</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78" name="Rectangle 14">
            <a:extLst>
              <a:ext uri="{FF2B5EF4-FFF2-40B4-BE49-F238E27FC236}">
                <a16:creationId xmlns:a16="http://schemas.microsoft.com/office/drawing/2014/main" id="{5F9F9890-9CA6-4BDB-B46A-813084E675D0}"/>
              </a:ext>
            </a:extLst>
          </p:cNvPr>
          <p:cNvSpPr>
            <a:spLocks noChangeArrowheads="1"/>
          </p:cNvSpPr>
          <p:nvPr/>
        </p:nvSpPr>
        <p:spPr bwMode="auto">
          <a:xfrm>
            <a:off x="3359696" y="5371752"/>
            <a:ext cx="1295400"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200" b="1" dirty="0">
                <a:solidFill>
                  <a:schemeClr val="bg1"/>
                </a:solidFill>
                <a:latin typeface="Calibri" panose="020F0502020204030204" pitchFamily="34" charset="0"/>
                <a:cs typeface="Calibri" panose="020F0502020204030204" pitchFamily="34" charset="0"/>
              </a:rPr>
              <a:t> 1 . </a:t>
            </a:r>
            <a:r>
              <a:rPr lang="sk-SK" altLang="sk-SK" sz="1200" b="1" dirty="0" err="1">
                <a:solidFill>
                  <a:schemeClr val="bg1"/>
                </a:solidFill>
                <a:latin typeface="Calibri" panose="020F0502020204030204" pitchFamily="34" charset="0"/>
                <a:cs typeface="Calibri" panose="020F0502020204030204" pitchFamily="34" charset="0"/>
              </a:rPr>
              <a:t>Planning</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79" name="Rectangle 15">
            <a:extLst>
              <a:ext uri="{FF2B5EF4-FFF2-40B4-BE49-F238E27FC236}">
                <a16:creationId xmlns:a16="http://schemas.microsoft.com/office/drawing/2014/main" id="{00CFE6BA-AAE8-4B13-AC60-08EC526E9CC4}"/>
              </a:ext>
            </a:extLst>
          </p:cNvPr>
          <p:cNvSpPr>
            <a:spLocks noChangeArrowheads="1"/>
          </p:cNvSpPr>
          <p:nvPr/>
        </p:nvSpPr>
        <p:spPr bwMode="auto">
          <a:xfrm>
            <a:off x="4872037" y="5371752"/>
            <a:ext cx="1223963"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200" b="1" dirty="0">
                <a:solidFill>
                  <a:schemeClr val="bg1"/>
                </a:solidFill>
                <a:latin typeface="Calibri" panose="020F0502020204030204" pitchFamily="34" charset="0"/>
                <a:cs typeface="Calibri" panose="020F0502020204030204" pitchFamily="34" charset="0"/>
              </a:rPr>
              <a:t>2. </a:t>
            </a:r>
            <a:r>
              <a:rPr lang="sk-SK" altLang="sk-SK" sz="1200" b="1" dirty="0" err="1">
                <a:solidFill>
                  <a:schemeClr val="bg1"/>
                </a:solidFill>
                <a:latin typeface="Calibri" panose="020F0502020204030204" pitchFamily="34" charset="0"/>
                <a:cs typeface="Calibri" panose="020F0502020204030204" pitchFamily="34" charset="0"/>
              </a:rPr>
              <a:t>Organization</a:t>
            </a:r>
            <a:r>
              <a:rPr lang="sk-SK" altLang="sk-SK" sz="1200" b="1" dirty="0">
                <a:solidFill>
                  <a:schemeClr val="bg1"/>
                </a:solidFill>
                <a:latin typeface="Calibri" panose="020F0502020204030204" pitchFamily="34" charset="0"/>
                <a:cs typeface="Calibri" panose="020F0502020204030204" pitchFamily="34" charset="0"/>
              </a:rPr>
              <a:t> </a:t>
            </a:r>
          </a:p>
        </p:txBody>
      </p:sp>
      <p:sp>
        <p:nvSpPr>
          <p:cNvPr id="7180" name="Rectangle 16">
            <a:extLst>
              <a:ext uri="{FF2B5EF4-FFF2-40B4-BE49-F238E27FC236}">
                <a16:creationId xmlns:a16="http://schemas.microsoft.com/office/drawing/2014/main" id="{B0F5B4A8-C65D-4EE0-A853-9CE4BE702F56}"/>
              </a:ext>
            </a:extLst>
          </p:cNvPr>
          <p:cNvSpPr>
            <a:spLocks noChangeArrowheads="1"/>
          </p:cNvSpPr>
          <p:nvPr/>
        </p:nvSpPr>
        <p:spPr bwMode="auto">
          <a:xfrm>
            <a:off x="6312768" y="5371752"/>
            <a:ext cx="1295400"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200" b="1" dirty="0">
                <a:solidFill>
                  <a:schemeClr val="bg1"/>
                </a:solidFill>
                <a:latin typeface="Calibri" panose="020F0502020204030204" pitchFamily="34" charset="0"/>
                <a:cs typeface="Calibri" panose="020F0502020204030204" pitchFamily="34" charset="0"/>
              </a:rPr>
              <a:t>3. </a:t>
            </a:r>
            <a:r>
              <a:rPr lang="sk-SK" altLang="sk-SK" sz="1200" b="1" dirty="0" err="1">
                <a:solidFill>
                  <a:schemeClr val="bg1"/>
                </a:solidFill>
                <a:latin typeface="Calibri" panose="020F0502020204030204" pitchFamily="34" charset="0"/>
                <a:cs typeface="Calibri" panose="020F0502020204030204" pitchFamily="34" charset="0"/>
              </a:rPr>
              <a:t>Leadership</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81" name="Rectangle 17">
            <a:extLst>
              <a:ext uri="{FF2B5EF4-FFF2-40B4-BE49-F238E27FC236}">
                <a16:creationId xmlns:a16="http://schemas.microsoft.com/office/drawing/2014/main" id="{32DABD50-0082-43BD-A278-9158BD44D5B0}"/>
              </a:ext>
            </a:extLst>
          </p:cNvPr>
          <p:cNvSpPr>
            <a:spLocks noChangeArrowheads="1"/>
          </p:cNvSpPr>
          <p:nvPr/>
        </p:nvSpPr>
        <p:spPr bwMode="auto">
          <a:xfrm>
            <a:off x="7823349" y="5371752"/>
            <a:ext cx="1296987" cy="914400"/>
          </a:xfrm>
          <a:prstGeom prst="rect">
            <a:avLst/>
          </a:prstGeom>
          <a:solidFill>
            <a:schemeClr val="accent1">
              <a:lumMod val="60000"/>
              <a:lumOff val="40000"/>
            </a:schemeClr>
          </a:solidFill>
          <a:ln w="9525">
            <a:solidFill>
              <a:schemeClr val="tx1"/>
            </a:solidFill>
            <a:miter lim="800000"/>
            <a:headEnd/>
            <a:tailEnd/>
          </a:ln>
          <a:effectLs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sk-SK" altLang="sk-SK" sz="1200" b="1" dirty="0">
                <a:solidFill>
                  <a:schemeClr val="bg1"/>
                </a:solidFill>
                <a:latin typeface="Calibri" panose="020F0502020204030204" pitchFamily="34" charset="0"/>
                <a:cs typeface="Calibri" panose="020F0502020204030204" pitchFamily="34" charset="0"/>
              </a:rPr>
              <a:t>4. </a:t>
            </a:r>
            <a:r>
              <a:rPr lang="sk-SK" altLang="sk-SK" sz="1200" b="1" dirty="0" err="1">
                <a:solidFill>
                  <a:schemeClr val="bg1"/>
                </a:solidFill>
                <a:latin typeface="Calibri" panose="020F0502020204030204" pitchFamily="34" charset="0"/>
                <a:cs typeface="Calibri" panose="020F0502020204030204" pitchFamily="34" charset="0"/>
              </a:rPr>
              <a:t>Checking</a:t>
            </a:r>
            <a:endParaRPr lang="sk-SK" altLang="sk-SK" sz="1200" b="1" dirty="0">
              <a:solidFill>
                <a:schemeClr val="bg1"/>
              </a:solidFill>
              <a:latin typeface="Calibri" panose="020F0502020204030204" pitchFamily="34" charset="0"/>
              <a:cs typeface="Calibri" panose="020F0502020204030204" pitchFamily="34" charset="0"/>
            </a:endParaRPr>
          </a:p>
        </p:txBody>
      </p:sp>
      <p:sp>
        <p:nvSpPr>
          <p:cNvPr id="7182" name="Line 18">
            <a:extLst>
              <a:ext uri="{FF2B5EF4-FFF2-40B4-BE49-F238E27FC236}">
                <a16:creationId xmlns:a16="http://schemas.microsoft.com/office/drawing/2014/main" id="{680AE0ED-6E15-4597-BC7C-24E062B2745E}"/>
              </a:ext>
            </a:extLst>
          </p:cNvPr>
          <p:cNvSpPr>
            <a:spLocks noChangeShapeType="1"/>
          </p:cNvSpPr>
          <p:nvPr/>
        </p:nvSpPr>
        <p:spPr bwMode="auto">
          <a:xfrm>
            <a:off x="6167438" y="1699864"/>
            <a:ext cx="0" cy="2159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3" name="Line 20">
            <a:extLst>
              <a:ext uri="{FF2B5EF4-FFF2-40B4-BE49-F238E27FC236}">
                <a16:creationId xmlns:a16="http://schemas.microsoft.com/office/drawing/2014/main" id="{609D694F-0177-478A-9D7E-36531A22A4A3}"/>
              </a:ext>
            </a:extLst>
          </p:cNvPr>
          <p:cNvSpPr>
            <a:spLocks noChangeShapeType="1"/>
          </p:cNvSpPr>
          <p:nvPr/>
        </p:nvSpPr>
        <p:spPr bwMode="auto">
          <a:xfrm flipH="1">
            <a:off x="6816725" y="2347564"/>
            <a:ext cx="863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4" name="Line 21">
            <a:extLst>
              <a:ext uri="{FF2B5EF4-FFF2-40B4-BE49-F238E27FC236}">
                <a16:creationId xmlns:a16="http://schemas.microsoft.com/office/drawing/2014/main" id="{AC824EA6-D0DC-4A57-B897-344227176DA9}"/>
              </a:ext>
            </a:extLst>
          </p:cNvPr>
          <p:cNvSpPr>
            <a:spLocks noChangeShapeType="1"/>
          </p:cNvSpPr>
          <p:nvPr/>
        </p:nvSpPr>
        <p:spPr bwMode="auto">
          <a:xfrm>
            <a:off x="4583114" y="2347564"/>
            <a:ext cx="9366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5" name="Line 23">
            <a:extLst>
              <a:ext uri="{FF2B5EF4-FFF2-40B4-BE49-F238E27FC236}">
                <a16:creationId xmlns:a16="http://schemas.microsoft.com/office/drawing/2014/main" id="{E98D1AD8-90CE-4355-89E8-07CBE37DB5FA}"/>
              </a:ext>
            </a:extLst>
          </p:cNvPr>
          <p:cNvSpPr>
            <a:spLocks noChangeShapeType="1"/>
          </p:cNvSpPr>
          <p:nvPr/>
        </p:nvSpPr>
        <p:spPr bwMode="auto">
          <a:xfrm>
            <a:off x="6167438" y="2852389"/>
            <a:ext cx="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6" name="Line 28">
            <a:extLst>
              <a:ext uri="{FF2B5EF4-FFF2-40B4-BE49-F238E27FC236}">
                <a16:creationId xmlns:a16="http://schemas.microsoft.com/office/drawing/2014/main" id="{D422621E-1588-483F-BBBB-C2140863BD95}"/>
              </a:ext>
            </a:extLst>
          </p:cNvPr>
          <p:cNvSpPr>
            <a:spLocks noChangeShapeType="1"/>
          </p:cNvSpPr>
          <p:nvPr/>
        </p:nvSpPr>
        <p:spPr bwMode="auto">
          <a:xfrm flipH="1">
            <a:off x="7464426" y="2779365"/>
            <a:ext cx="360363" cy="3603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7" name="Line 29">
            <a:extLst>
              <a:ext uri="{FF2B5EF4-FFF2-40B4-BE49-F238E27FC236}">
                <a16:creationId xmlns:a16="http://schemas.microsoft.com/office/drawing/2014/main" id="{8B344AA8-9A52-427A-98BE-F99A787C330A}"/>
              </a:ext>
            </a:extLst>
          </p:cNvPr>
          <p:cNvSpPr>
            <a:spLocks noChangeShapeType="1"/>
          </p:cNvSpPr>
          <p:nvPr/>
        </p:nvSpPr>
        <p:spPr bwMode="auto">
          <a:xfrm>
            <a:off x="4440238" y="2852389"/>
            <a:ext cx="215900" cy="2873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8" name="Line 31">
            <a:extLst>
              <a:ext uri="{FF2B5EF4-FFF2-40B4-BE49-F238E27FC236}">
                <a16:creationId xmlns:a16="http://schemas.microsoft.com/office/drawing/2014/main" id="{2E59617C-C297-4ABC-9AFF-BBCAAF82DB8C}"/>
              </a:ext>
            </a:extLst>
          </p:cNvPr>
          <p:cNvSpPr>
            <a:spLocks noChangeShapeType="1"/>
          </p:cNvSpPr>
          <p:nvPr/>
        </p:nvSpPr>
        <p:spPr bwMode="auto">
          <a:xfrm>
            <a:off x="6167438" y="3571528"/>
            <a:ext cx="0" cy="4333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89" name="Line 32">
            <a:extLst>
              <a:ext uri="{FF2B5EF4-FFF2-40B4-BE49-F238E27FC236}">
                <a16:creationId xmlns:a16="http://schemas.microsoft.com/office/drawing/2014/main" id="{42AAA033-4D22-4E88-AE09-9BA5FB71F1D2}"/>
              </a:ext>
            </a:extLst>
          </p:cNvPr>
          <p:cNvSpPr>
            <a:spLocks noChangeShapeType="1"/>
          </p:cNvSpPr>
          <p:nvPr/>
        </p:nvSpPr>
        <p:spPr bwMode="auto">
          <a:xfrm flipH="1">
            <a:off x="4727575" y="4797078"/>
            <a:ext cx="1512888" cy="503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90" name="Line 33">
            <a:extLst>
              <a:ext uri="{FF2B5EF4-FFF2-40B4-BE49-F238E27FC236}">
                <a16:creationId xmlns:a16="http://schemas.microsoft.com/office/drawing/2014/main" id="{F51882A5-9A46-4860-B8FD-65AEAFEB4C4F}"/>
              </a:ext>
            </a:extLst>
          </p:cNvPr>
          <p:cNvSpPr>
            <a:spLocks noChangeShapeType="1"/>
          </p:cNvSpPr>
          <p:nvPr/>
        </p:nvSpPr>
        <p:spPr bwMode="auto">
          <a:xfrm>
            <a:off x="6240463" y="4797078"/>
            <a:ext cx="1511300" cy="503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91" name="Line 35">
            <a:extLst>
              <a:ext uri="{FF2B5EF4-FFF2-40B4-BE49-F238E27FC236}">
                <a16:creationId xmlns:a16="http://schemas.microsoft.com/office/drawing/2014/main" id="{03171777-1A53-4245-ADDF-4F2ED9CC935A}"/>
              </a:ext>
            </a:extLst>
          </p:cNvPr>
          <p:cNvSpPr>
            <a:spLocks noChangeShapeType="1"/>
          </p:cNvSpPr>
          <p:nvPr/>
        </p:nvSpPr>
        <p:spPr bwMode="auto">
          <a:xfrm flipH="1">
            <a:off x="5735639" y="4797078"/>
            <a:ext cx="504825" cy="503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
        <p:nvSpPr>
          <p:cNvPr id="7192" name="Line 36">
            <a:extLst>
              <a:ext uri="{FF2B5EF4-FFF2-40B4-BE49-F238E27FC236}">
                <a16:creationId xmlns:a16="http://schemas.microsoft.com/office/drawing/2014/main" id="{C9466789-B0CB-459F-9694-66137233C701}"/>
              </a:ext>
            </a:extLst>
          </p:cNvPr>
          <p:cNvSpPr>
            <a:spLocks noChangeShapeType="1"/>
          </p:cNvSpPr>
          <p:nvPr/>
        </p:nvSpPr>
        <p:spPr bwMode="auto">
          <a:xfrm>
            <a:off x="6240463" y="4797078"/>
            <a:ext cx="576262" cy="5032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sk-SK" sz="1200" b="1">
              <a:solidFill>
                <a:schemeClr val="bg1"/>
              </a:solidFill>
              <a:latin typeface="Calibri" panose="020F0502020204030204" pitchFamily="34" charset="0"/>
              <a:cs typeface="Calibri" panose="020F0502020204030204" pitchFamily="34" charset="0"/>
            </a:endParaRPr>
          </a:p>
        </p:txBody>
      </p:sp>
    </p:spTree>
  </p:cSld>
  <p:clrMapOvr>
    <a:masterClrMapping/>
  </p:clrMapOvr>
  <p:transition>
    <p:fade/>
  </p:transition>
</p:sld>
</file>

<file path=ppt/theme/theme1.xml><?xml version="1.0" encoding="utf-8"?>
<a:theme xmlns:a="http://schemas.openxmlformats.org/drawingml/2006/main" name="1_LIDL 2018 1">
  <a:themeElements>
    <a:clrScheme name="Lidl">
      <a:dk1>
        <a:srgbClr val="1F497D"/>
      </a:dk1>
      <a:lt1>
        <a:sysClr val="window" lastClr="FFFFFF"/>
      </a:lt1>
      <a:dk2>
        <a:srgbClr val="1F497D"/>
      </a:dk2>
      <a:lt2>
        <a:srgbClr val="E3EDED"/>
      </a:lt2>
      <a:accent1>
        <a:srgbClr val="1F497D"/>
      </a:accent1>
      <a:accent2>
        <a:srgbClr val="C00000"/>
      </a:accent2>
      <a:accent3>
        <a:srgbClr val="FFFF00"/>
      </a:accent3>
      <a:accent4>
        <a:srgbClr val="F2A007"/>
      </a:accent4>
      <a:accent5>
        <a:srgbClr val="D96B0B"/>
      </a:accent5>
      <a:accent6>
        <a:srgbClr val="974806"/>
      </a:accent6>
      <a:hlink>
        <a:srgbClr val="1F497D"/>
      </a:hlink>
      <a:folHlink>
        <a:srgbClr val="1F497D"/>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noFill/>
        <a:ln w="6350">
          <a:solidFill>
            <a:schemeClr val="bg2">
              <a:lumMod val="50000"/>
            </a:schemeClr>
          </a:solidFill>
          <a:round/>
          <a:headEnd/>
          <a:tailEnd/>
        </a:ln>
        <a:effectLst/>
        <a:scene3d>
          <a:camera prst="orthographicFront"/>
          <a:lightRig rig="threePt" dir="t"/>
        </a:scene3d>
        <a:sp3d>
          <a:bevelT w="0" h="0"/>
        </a:sp3d>
      </a:spPr>
      <a:bodyPr rtlCol="0" anchor="ctr"/>
      <a:lstStyle>
        <a:defPPr algn="ctr" defTabSz="801688">
          <a:defRPr sz="1100" b="1" dirty="0" smtClean="0">
            <a:solidFill>
              <a:srgbClr val="000000"/>
            </a:solidFill>
          </a:defRPr>
        </a:defPPr>
      </a:lstStyle>
    </a:spDef>
  </a:objectDefaults>
  <a:extraClrSchemeLst/>
  <a:extLst>
    <a:ext uri="{05A4C25C-085E-4340-85A3-A5531E510DB2}">
      <thm15:themeFamily xmlns:thm15="http://schemas.microsoft.com/office/thememl/2012/main" name="LIDL 2018 1" id="{92D43BEC-1D2B-4B57-A4D4-AAD7479892BB}" vid="{3D71D899-C713-47FB-A2F3-CD0D90E35932}"/>
    </a:ext>
  </a:extLst>
</a:theme>
</file>

<file path=ppt/theme/theme2.xml><?xml version="1.0" encoding="utf-8"?>
<a:theme xmlns:a="http://schemas.openxmlformats.org/drawingml/2006/main" name="QUALMG">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Dym">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ym">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QUALMG" id="{8004898C-C4A6-4214-A098-A02F1561E124}" vid="{38B26537-DF46-4A54-A80D-65AC51C75FC0}"/>
    </a:ext>
  </a:ext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LIDL 2018 1</Template>
  <TotalTime>0</TotalTime>
  <Words>1244</Words>
  <Application>Microsoft Office PowerPoint</Application>
  <PresentationFormat>Širokouhlá</PresentationFormat>
  <Paragraphs>297</Paragraphs>
  <Slides>22</Slides>
  <Notes>0</Notes>
  <HiddenSlides>0</HiddenSlides>
  <MMClips>0</MMClips>
  <ScaleCrop>false</ScaleCrop>
  <HeadingPairs>
    <vt:vector size="6" baseType="variant">
      <vt:variant>
        <vt:lpstr>Použité písma</vt:lpstr>
      </vt:variant>
      <vt:variant>
        <vt:i4>8</vt:i4>
      </vt:variant>
      <vt:variant>
        <vt:lpstr>Motív</vt:lpstr>
      </vt:variant>
      <vt:variant>
        <vt:i4>2</vt:i4>
      </vt:variant>
      <vt:variant>
        <vt:lpstr>Nadpisy snímok</vt:lpstr>
      </vt:variant>
      <vt:variant>
        <vt:i4>22</vt:i4>
      </vt:variant>
    </vt:vector>
  </HeadingPairs>
  <TitlesOfParts>
    <vt:vector size="32" baseType="lpstr">
      <vt:lpstr>ＭＳ Ｐゴシック</vt:lpstr>
      <vt:lpstr>Arial</vt:lpstr>
      <vt:lpstr>Arial Narrow</vt:lpstr>
      <vt:lpstr>Calibri</vt:lpstr>
      <vt:lpstr>Century Gothic</vt:lpstr>
      <vt:lpstr>Courier New</vt:lpstr>
      <vt:lpstr>Symbol</vt:lpstr>
      <vt:lpstr>Wingdings 3</vt:lpstr>
      <vt:lpstr>1_LIDL 2018 1</vt:lpstr>
      <vt:lpstr>QUALMG</vt:lpstr>
      <vt:lpstr>MANAGEMENT BASICS</vt:lpstr>
      <vt:lpstr>MANAGEMENT BASICS</vt:lpstr>
      <vt:lpstr>MANAGER FUNCTIONS AND FIRM'S STRATEGY</vt:lpstr>
      <vt:lpstr>MANAGER FUNCTIONS AND FIRM'S STRATEGY</vt:lpstr>
      <vt:lpstr>DEFINITION OF MISSION AND VISION</vt:lpstr>
      <vt:lpstr>STRATEGIC PLANNING</vt:lpstr>
      <vt:lpstr>STRATEGIC PLANNING</vt:lpstr>
      <vt:lpstr>STRATEGIC PLANNING</vt:lpstr>
      <vt:lpstr>Scheme design and implementation of corporate strategy</vt:lpstr>
      <vt:lpstr>STRATEGIC ANALYSIS TECHNOLOGY - SWOT</vt:lpstr>
      <vt:lpstr>STRATEGIC ANALYSIS TECHNOLOGY - SWOT</vt:lpstr>
      <vt:lpstr>SWOT Matrix</vt:lpstr>
      <vt:lpstr>SWOT Matrix</vt:lpstr>
      <vt:lpstr>Prezentácia programu PowerPoint</vt:lpstr>
      <vt:lpstr>STRATEGIC ALTERNATIVES        1</vt:lpstr>
      <vt:lpstr>STRATEGIC ALTERNATIVES        2</vt:lpstr>
      <vt:lpstr>STRATEGIC ALTERNATIVES        3</vt:lpstr>
      <vt:lpstr>Prezentácia programu PowerPoint</vt:lpstr>
      <vt:lpstr>PORTFOLIO MODEL</vt:lpstr>
      <vt:lpstr>PORTFOLIO MODEL</vt:lpstr>
      <vt:lpstr>MARKET SHARE</vt:lpstr>
      <vt:lpstr>The basics of the budget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2018-10-30T17:19:58Z</dcterms:created>
  <dcterms:modified xsi:type="dcterms:W3CDTF">2018-11-06T13:39:22Z</dcterms:modified>
</cp:coreProperties>
</file>